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5"/>
  </p:notesMasterIdLst>
  <p:handoutMasterIdLst>
    <p:handoutMasterId r:id="rId36"/>
  </p:handoutMasterIdLst>
  <p:sldIdLst>
    <p:sldId id="256" r:id="rId2"/>
    <p:sldId id="257" r:id="rId3"/>
    <p:sldId id="261" r:id="rId4"/>
    <p:sldId id="263" r:id="rId5"/>
    <p:sldId id="266" r:id="rId6"/>
    <p:sldId id="258" r:id="rId7"/>
    <p:sldId id="259" r:id="rId8"/>
    <p:sldId id="260" r:id="rId9"/>
    <p:sldId id="264" r:id="rId10"/>
    <p:sldId id="265" r:id="rId11"/>
    <p:sldId id="269" r:id="rId12"/>
    <p:sldId id="262" r:id="rId13"/>
    <p:sldId id="287" r:id="rId14"/>
    <p:sldId id="267" r:id="rId15"/>
    <p:sldId id="268" r:id="rId16"/>
    <p:sldId id="274" r:id="rId17"/>
    <p:sldId id="273" r:id="rId18"/>
    <p:sldId id="270" r:id="rId19"/>
    <p:sldId id="285" r:id="rId20"/>
    <p:sldId id="271" r:id="rId21"/>
    <p:sldId id="276" r:id="rId22"/>
    <p:sldId id="281" r:id="rId23"/>
    <p:sldId id="284" r:id="rId24"/>
    <p:sldId id="279" r:id="rId25"/>
    <p:sldId id="277" r:id="rId26"/>
    <p:sldId id="280" r:id="rId27"/>
    <p:sldId id="278" r:id="rId28"/>
    <p:sldId id="286" r:id="rId29"/>
    <p:sldId id="288" r:id="rId30"/>
    <p:sldId id="289" r:id="rId31"/>
    <p:sldId id="283" r:id="rId32"/>
    <p:sldId id="282"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12D"/>
    <a:srgbClr val="33504F"/>
    <a:srgbClr val="263A3A"/>
    <a:srgbClr val="4B4F56"/>
    <a:srgbClr val="5E55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9" autoAdjust="0"/>
    <p:restoredTop sz="58152" autoAdjust="0"/>
  </p:normalViewPr>
  <p:slideViewPr>
    <p:cSldViewPr snapToGrid="0">
      <p:cViewPr varScale="1">
        <p:scale>
          <a:sx n="61" d="100"/>
          <a:sy n="61" d="100"/>
        </p:scale>
        <p:origin x="2536" y="20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1" d="100"/>
          <a:sy n="61" d="100"/>
        </p:scale>
        <p:origin x="274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B9015-8893-4E98-B2F3-79B3C3DC8D6F}" type="doc">
      <dgm:prSet loTypeId="urn:microsoft.com/office/officeart/2005/8/layout/cycle7" loCatId="cycle" qsTypeId="urn:microsoft.com/office/officeart/2005/8/quickstyle/3d9" qsCatId="3D" csTypeId="urn:microsoft.com/office/officeart/2005/8/colors/accent6_3" csCatId="accent6" phldr="1"/>
      <dgm:spPr/>
      <dgm:t>
        <a:bodyPr/>
        <a:lstStyle/>
        <a:p>
          <a:endParaRPr lang="en-US"/>
        </a:p>
      </dgm:t>
    </dgm:pt>
    <dgm:pt modelId="{A69AFF79-B307-4F12-A0A2-29E69C437B4D}">
      <dgm:prSet phldrT="[Text]"/>
      <dgm:spPr/>
      <dgm:t>
        <a:bodyPr/>
        <a:lstStyle/>
        <a:p>
          <a:r>
            <a:rPr lang="en-US" b="1" dirty="0"/>
            <a:t>Denial</a:t>
          </a:r>
        </a:p>
      </dgm:t>
    </dgm:pt>
    <dgm:pt modelId="{5DD41C4E-0306-454D-AA31-3D69E4624BD0}" type="parTrans" cxnId="{233725E8-EB92-48BF-BE0D-8FDC819B2985}">
      <dgm:prSet/>
      <dgm:spPr/>
      <dgm:t>
        <a:bodyPr/>
        <a:lstStyle/>
        <a:p>
          <a:endParaRPr lang="en-US"/>
        </a:p>
      </dgm:t>
    </dgm:pt>
    <dgm:pt modelId="{4BEED9D6-0CDE-43AE-BB96-F7D9CB00C4F5}" type="sibTrans" cxnId="{233725E8-EB92-48BF-BE0D-8FDC819B2985}">
      <dgm:prSet/>
      <dgm:spPr/>
      <dgm:t>
        <a:bodyPr/>
        <a:lstStyle/>
        <a:p>
          <a:endParaRPr lang="en-US"/>
        </a:p>
      </dgm:t>
    </dgm:pt>
    <dgm:pt modelId="{3B0EC4B6-7EAA-439B-92B9-69CC193AB4A3}">
      <dgm:prSet phldrT="[Text]"/>
      <dgm:spPr/>
      <dgm:t>
        <a:bodyPr/>
        <a:lstStyle/>
        <a:p>
          <a:r>
            <a:rPr lang="en-US" b="1" dirty="0"/>
            <a:t>Depression</a:t>
          </a:r>
        </a:p>
      </dgm:t>
    </dgm:pt>
    <dgm:pt modelId="{1023A10F-11A2-4557-AED1-D1B725AC9FD4}" type="parTrans" cxnId="{4874E4A5-F60C-4B75-84F1-431F4D20A779}">
      <dgm:prSet/>
      <dgm:spPr/>
      <dgm:t>
        <a:bodyPr/>
        <a:lstStyle/>
        <a:p>
          <a:endParaRPr lang="en-US"/>
        </a:p>
      </dgm:t>
    </dgm:pt>
    <dgm:pt modelId="{646D5CBD-49A7-4C50-91CD-3DFEB35FF9C2}" type="sibTrans" cxnId="{4874E4A5-F60C-4B75-84F1-431F4D20A779}">
      <dgm:prSet/>
      <dgm:spPr/>
      <dgm:t>
        <a:bodyPr/>
        <a:lstStyle/>
        <a:p>
          <a:endParaRPr lang="en-US"/>
        </a:p>
      </dgm:t>
    </dgm:pt>
    <dgm:pt modelId="{07523978-46EE-4FBA-8BB3-12D2F9B1881C}">
      <dgm:prSet phldrT="[Text]"/>
      <dgm:spPr/>
      <dgm:t>
        <a:bodyPr/>
        <a:lstStyle/>
        <a:p>
          <a:r>
            <a:rPr lang="en-US" b="1"/>
            <a:t>Acceptance</a:t>
          </a:r>
          <a:endParaRPr lang="en-US" b="1" dirty="0"/>
        </a:p>
      </dgm:t>
    </dgm:pt>
    <dgm:pt modelId="{FD6A6814-D289-42D8-96F7-B06F8E1E2315}" type="parTrans" cxnId="{E1538D52-27EB-41CF-A1EF-D7537C4BB5D5}">
      <dgm:prSet/>
      <dgm:spPr/>
      <dgm:t>
        <a:bodyPr/>
        <a:lstStyle/>
        <a:p>
          <a:endParaRPr lang="en-US"/>
        </a:p>
      </dgm:t>
    </dgm:pt>
    <dgm:pt modelId="{05499DC2-B9B0-418F-9016-C597DEDD9833}" type="sibTrans" cxnId="{E1538D52-27EB-41CF-A1EF-D7537C4BB5D5}">
      <dgm:prSet/>
      <dgm:spPr/>
      <dgm:t>
        <a:bodyPr/>
        <a:lstStyle/>
        <a:p>
          <a:endParaRPr lang="en-US"/>
        </a:p>
      </dgm:t>
    </dgm:pt>
    <dgm:pt modelId="{250A955B-9EBA-4492-B201-8F030EF2F966}">
      <dgm:prSet/>
      <dgm:spPr/>
      <dgm:t>
        <a:bodyPr/>
        <a:lstStyle/>
        <a:p>
          <a:r>
            <a:rPr lang="en-US" b="1"/>
            <a:t>Anger</a:t>
          </a:r>
          <a:endParaRPr lang="en-US" b="1" dirty="0"/>
        </a:p>
      </dgm:t>
    </dgm:pt>
    <dgm:pt modelId="{70961BFC-FD84-4FF7-8E57-8798403EC6CC}" type="parTrans" cxnId="{1F77EDFE-CB92-41E3-8872-E619F4A920FB}">
      <dgm:prSet/>
      <dgm:spPr/>
      <dgm:t>
        <a:bodyPr/>
        <a:lstStyle/>
        <a:p>
          <a:endParaRPr lang="en-US"/>
        </a:p>
      </dgm:t>
    </dgm:pt>
    <dgm:pt modelId="{C06277EC-0EDC-4A32-89B9-F2F3C5AC951B}" type="sibTrans" cxnId="{1F77EDFE-CB92-41E3-8872-E619F4A920FB}">
      <dgm:prSet/>
      <dgm:spPr/>
      <dgm:t>
        <a:bodyPr/>
        <a:lstStyle/>
        <a:p>
          <a:endParaRPr lang="en-US"/>
        </a:p>
      </dgm:t>
    </dgm:pt>
    <dgm:pt modelId="{F6F01563-E32F-4DBD-AD15-D20B52D32797}">
      <dgm:prSet/>
      <dgm:spPr/>
      <dgm:t>
        <a:bodyPr/>
        <a:lstStyle/>
        <a:p>
          <a:r>
            <a:rPr lang="en-US" b="1"/>
            <a:t>Bargaining</a:t>
          </a:r>
          <a:endParaRPr lang="en-US" b="1" dirty="0"/>
        </a:p>
      </dgm:t>
    </dgm:pt>
    <dgm:pt modelId="{6C5CE4FA-7721-4B74-BAA0-B1A7ABB61FF3}" type="parTrans" cxnId="{46457C7B-C644-4289-934F-0AEB6F4D12F3}">
      <dgm:prSet/>
      <dgm:spPr/>
      <dgm:t>
        <a:bodyPr/>
        <a:lstStyle/>
        <a:p>
          <a:endParaRPr lang="en-US"/>
        </a:p>
      </dgm:t>
    </dgm:pt>
    <dgm:pt modelId="{E920B176-7565-4616-95E0-31CDDF4427CF}" type="sibTrans" cxnId="{46457C7B-C644-4289-934F-0AEB6F4D12F3}">
      <dgm:prSet/>
      <dgm:spPr/>
      <dgm:t>
        <a:bodyPr/>
        <a:lstStyle/>
        <a:p>
          <a:endParaRPr lang="en-US"/>
        </a:p>
      </dgm:t>
    </dgm:pt>
    <dgm:pt modelId="{F08413B2-974F-45A2-BC0A-84A7FEFA0068}" type="pres">
      <dgm:prSet presAssocID="{076B9015-8893-4E98-B2F3-79B3C3DC8D6F}" presName="Name0" presStyleCnt="0">
        <dgm:presLayoutVars>
          <dgm:dir/>
          <dgm:resizeHandles val="exact"/>
        </dgm:presLayoutVars>
      </dgm:prSet>
      <dgm:spPr/>
    </dgm:pt>
    <dgm:pt modelId="{8644B747-3BC0-44CC-8B06-3506A02D9398}" type="pres">
      <dgm:prSet presAssocID="{A69AFF79-B307-4F12-A0A2-29E69C437B4D}" presName="node" presStyleLbl="node1" presStyleIdx="0" presStyleCnt="5">
        <dgm:presLayoutVars>
          <dgm:bulletEnabled val="1"/>
        </dgm:presLayoutVars>
      </dgm:prSet>
      <dgm:spPr/>
    </dgm:pt>
    <dgm:pt modelId="{31AEF30C-BA2C-437D-898F-BB8FE43C5839}" type="pres">
      <dgm:prSet presAssocID="{4BEED9D6-0CDE-43AE-BB96-F7D9CB00C4F5}" presName="sibTrans" presStyleLbl="sibTrans2D1" presStyleIdx="0" presStyleCnt="5" custScaleX="72046" custLinFactNeighborX="20575" custLinFactNeighborY="-29030"/>
      <dgm:spPr>
        <a:prstGeom prst="leftRightArrow">
          <a:avLst/>
        </a:prstGeom>
      </dgm:spPr>
    </dgm:pt>
    <dgm:pt modelId="{290CDAFA-4ECA-4070-9AE2-87CCEEB38ECF}" type="pres">
      <dgm:prSet presAssocID="{4BEED9D6-0CDE-43AE-BB96-F7D9CB00C4F5}" presName="connectorText" presStyleLbl="sibTrans2D1" presStyleIdx="0" presStyleCnt="5"/>
      <dgm:spPr/>
    </dgm:pt>
    <dgm:pt modelId="{D54B3E3E-81AC-4C26-915E-2AD7B12C62FC}" type="pres">
      <dgm:prSet presAssocID="{250A955B-9EBA-4492-B201-8F030EF2F966}" presName="node" presStyleLbl="node1" presStyleIdx="1" presStyleCnt="5" custRadScaleRad="102167" custRadScaleInc="17748">
        <dgm:presLayoutVars>
          <dgm:bulletEnabled val="1"/>
        </dgm:presLayoutVars>
      </dgm:prSet>
      <dgm:spPr/>
    </dgm:pt>
    <dgm:pt modelId="{F5E800C3-9D64-47E1-B7FE-FEC3799216DD}" type="pres">
      <dgm:prSet presAssocID="{C06277EC-0EDC-4A32-89B9-F2F3C5AC951B}" presName="sibTrans" presStyleLbl="sibTrans2D1" presStyleIdx="1" presStyleCnt="5" custScaleX="72046"/>
      <dgm:spPr>
        <a:prstGeom prst="leftRightArrow">
          <a:avLst/>
        </a:prstGeom>
      </dgm:spPr>
    </dgm:pt>
    <dgm:pt modelId="{0C67E579-BCA3-4AE7-A3F6-6D95F07F1770}" type="pres">
      <dgm:prSet presAssocID="{C06277EC-0EDC-4A32-89B9-F2F3C5AC951B}" presName="connectorText" presStyleLbl="sibTrans2D1" presStyleIdx="1" presStyleCnt="5"/>
      <dgm:spPr/>
    </dgm:pt>
    <dgm:pt modelId="{2D836918-C85D-424E-926B-7F7CD22D1E1D}" type="pres">
      <dgm:prSet presAssocID="{F6F01563-E32F-4DBD-AD15-D20B52D32797}" presName="node" presStyleLbl="node1" presStyleIdx="2" presStyleCnt="5" custRadScaleRad="88379" custRadScaleInc="-4226">
        <dgm:presLayoutVars>
          <dgm:bulletEnabled val="1"/>
        </dgm:presLayoutVars>
      </dgm:prSet>
      <dgm:spPr/>
    </dgm:pt>
    <dgm:pt modelId="{B621A0B2-EBF6-4027-AB65-2F34CFB832B9}" type="pres">
      <dgm:prSet presAssocID="{E920B176-7565-4616-95E0-31CDDF4427CF}" presName="sibTrans" presStyleLbl="sibTrans2D1" presStyleIdx="2" presStyleCnt="5" custScaleX="72046"/>
      <dgm:spPr>
        <a:prstGeom prst="leftRightArrow">
          <a:avLst/>
        </a:prstGeom>
      </dgm:spPr>
    </dgm:pt>
    <dgm:pt modelId="{0BAAD58C-9E2F-4F77-A680-8186B188E8D2}" type="pres">
      <dgm:prSet presAssocID="{E920B176-7565-4616-95E0-31CDDF4427CF}" presName="connectorText" presStyleLbl="sibTrans2D1" presStyleIdx="2" presStyleCnt="5"/>
      <dgm:spPr/>
    </dgm:pt>
    <dgm:pt modelId="{D6027490-E36B-4231-B08C-DD4333955204}" type="pres">
      <dgm:prSet presAssocID="{3B0EC4B6-7EAA-439B-92B9-69CC193AB4A3}" presName="node" presStyleLbl="node1" presStyleIdx="3" presStyleCnt="5" custRadScaleRad="107115" custRadScaleInc="27361">
        <dgm:presLayoutVars>
          <dgm:bulletEnabled val="1"/>
        </dgm:presLayoutVars>
      </dgm:prSet>
      <dgm:spPr/>
    </dgm:pt>
    <dgm:pt modelId="{11428C10-FA2F-4720-ADA6-5F768D5DEEAF}" type="pres">
      <dgm:prSet presAssocID="{646D5CBD-49A7-4C50-91CD-3DFEB35FF9C2}" presName="sibTrans" presStyleLbl="sibTrans2D1" presStyleIdx="3" presStyleCnt="5" custScaleX="72046"/>
      <dgm:spPr>
        <a:prstGeom prst="leftRightArrow">
          <a:avLst/>
        </a:prstGeom>
      </dgm:spPr>
    </dgm:pt>
    <dgm:pt modelId="{CB57B089-A7EC-45A8-98BB-F5FFD566FBDA}" type="pres">
      <dgm:prSet presAssocID="{646D5CBD-49A7-4C50-91CD-3DFEB35FF9C2}" presName="connectorText" presStyleLbl="sibTrans2D1" presStyleIdx="3" presStyleCnt="5"/>
      <dgm:spPr/>
    </dgm:pt>
    <dgm:pt modelId="{5461DB3B-CEE4-4326-8D25-C99601804EC9}" type="pres">
      <dgm:prSet presAssocID="{07523978-46EE-4FBA-8BB3-12D2F9B1881C}" presName="node" presStyleLbl="node1" presStyleIdx="4" presStyleCnt="5" custRadScaleRad="100834" custRadScaleInc="-21344">
        <dgm:presLayoutVars>
          <dgm:bulletEnabled val="1"/>
        </dgm:presLayoutVars>
      </dgm:prSet>
      <dgm:spPr/>
    </dgm:pt>
    <dgm:pt modelId="{49D41F88-2862-4FD4-BDDE-1D4CB9CEA639}" type="pres">
      <dgm:prSet presAssocID="{05499DC2-B9B0-418F-9016-C597DEDD9833}" presName="sibTrans" presStyleLbl="sibTrans2D1" presStyleIdx="4" presStyleCnt="5" custScaleX="72046"/>
      <dgm:spPr>
        <a:prstGeom prst="leftRightArrow">
          <a:avLst/>
        </a:prstGeom>
      </dgm:spPr>
    </dgm:pt>
    <dgm:pt modelId="{44CDF971-DFF6-4A75-8BB7-B894464477BC}" type="pres">
      <dgm:prSet presAssocID="{05499DC2-B9B0-418F-9016-C597DEDD9833}" presName="connectorText" presStyleLbl="sibTrans2D1" presStyleIdx="4" presStyleCnt="5"/>
      <dgm:spPr/>
    </dgm:pt>
  </dgm:ptLst>
  <dgm:cxnLst>
    <dgm:cxn modelId="{0EB60405-9229-4B70-ADC0-870B87DD2BBD}" type="presOf" srcId="{A69AFF79-B307-4F12-A0A2-29E69C437B4D}" destId="{8644B747-3BC0-44CC-8B06-3506A02D9398}" srcOrd="0" destOrd="0" presId="urn:microsoft.com/office/officeart/2005/8/layout/cycle7"/>
    <dgm:cxn modelId="{ED70BA2B-4CF5-4A37-9715-66AD4AFA1A59}" type="presOf" srcId="{4BEED9D6-0CDE-43AE-BB96-F7D9CB00C4F5}" destId="{31AEF30C-BA2C-437D-898F-BB8FE43C5839}" srcOrd="0" destOrd="0" presId="urn:microsoft.com/office/officeart/2005/8/layout/cycle7"/>
    <dgm:cxn modelId="{27910C2C-623F-4DB3-96B5-DC3C0C444E87}" type="presOf" srcId="{076B9015-8893-4E98-B2F3-79B3C3DC8D6F}" destId="{F08413B2-974F-45A2-BC0A-84A7FEFA0068}" srcOrd="0" destOrd="0" presId="urn:microsoft.com/office/officeart/2005/8/layout/cycle7"/>
    <dgm:cxn modelId="{42E4CA3B-37EC-44C8-91E0-6F9D57815ED1}" type="presOf" srcId="{C06277EC-0EDC-4A32-89B9-F2F3C5AC951B}" destId="{F5E800C3-9D64-47E1-B7FE-FEC3799216DD}" srcOrd="0" destOrd="0" presId="urn:microsoft.com/office/officeart/2005/8/layout/cycle7"/>
    <dgm:cxn modelId="{5A5B6549-F9A9-403E-8889-CCEFF3484A5D}" type="presOf" srcId="{646D5CBD-49A7-4C50-91CD-3DFEB35FF9C2}" destId="{11428C10-FA2F-4720-ADA6-5F768D5DEEAF}" srcOrd="0" destOrd="0" presId="urn:microsoft.com/office/officeart/2005/8/layout/cycle7"/>
    <dgm:cxn modelId="{E1538D52-27EB-41CF-A1EF-D7537C4BB5D5}" srcId="{076B9015-8893-4E98-B2F3-79B3C3DC8D6F}" destId="{07523978-46EE-4FBA-8BB3-12D2F9B1881C}" srcOrd="4" destOrd="0" parTransId="{FD6A6814-D289-42D8-96F7-B06F8E1E2315}" sibTransId="{05499DC2-B9B0-418F-9016-C597DEDD9833}"/>
    <dgm:cxn modelId="{19525657-D142-4CFC-AC25-1A1BF344ADBF}" type="presOf" srcId="{4BEED9D6-0CDE-43AE-BB96-F7D9CB00C4F5}" destId="{290CDAFA-4ECA-4070-9AE2-87CCEEB38ECF}" srcOrd="1" destOrd="0" presId="urn:microsoft.com/office/officeart/2005/8/layout/cycle7"/>
    <dgm:cxn modelId="{FAFE5C5C-3FBD-409E-A870-40373EA54741}" type="presOf" srcId="{3B0EC4B6-7EAA-439B-92B9-69CC193AB4A3}" destId="{D6027490-E36B-4231-B08C-DD4333955204}" srcOrd="0" destOrd="0" presId="urn:microsoft.com/office/officeart/2005/8/layout/cycle7"/>
    <dgm:cxn modelId="{DB218E66-8F25-460B-B80E-B3F8E2F2C8D3}" type="presOf" srcId="{05499DC2-B9B0-418F-9016-C597DEDD9833}" destId="{49D41F88-2862-4FD4-BDDE-1D4CB9CEA639}" srcOrd="0" destOrd="0" presId="urn:microsoft.com/office/officeart/2005/8/layout/cycle7"/>
    <dgm:cxn modelId="{343EAD75-B2A3-450D-AFF6-8F366AAC1C70}" type="presOf" srcId="{E920B176-7565-4616-95E0-31CDDF4427CF}" destId="{0BAAD58C-9E2F-4F77-A680-8186B188E8D2}" srcOrd="1" destOrd="0" presId="urn:microsoft.com/office/officeart/2005/8/layout/cycle7"/>
    <dgm:cxn modelId="{46457C7B-C644-4289-934F-0AEB6F4D12F3}" srcId="{076B9015-8893-4E98-B2F3-79B3C3DC8D6F}" destId="{F6F01563-E32F-4DBD-AD15-D20B52D32797}" srcOrd="2" destOrd="0" parTransId="{6C5CE4FA-7721-4B74-BAA0-B1A7ABB61FF3}" sibTransId="{E920B176-7565-4616-95E0-31CDDF4427CF}"/>
    <dgm:cxn modelId="{DF3C3282-AEB5-4794-8B42-2098044BA978}" type="presOf" srcId="{07523978-46EE-4FBA-8BB3-12D2F9B1881C}" destId="{5461DB3B-CEE4-4326-8D25-C99601804EC9}" srcOrd="0" destOrd="0" presId="urn:microsoft.com/office/officeart/2005/8/layout/cycle7"/>
    <dgm:cxn modelId="{F3D08587-EC13-4904-8056-D5C57F1B4FE9}" type="presOf" srcId="{05499DC2-B9B0-418F-9016-C597DEDD9833}" destId="{44CDF971-DFF6-4A75-8BB7-B894464477BC}" srcOrd="1" destOrd="0" presId="urn:microsoft.com/office/officeart/2005/8/layout/cycle7"/>
    <dgm:cxn modelId="{B25064A4-884C-4B5B-BB17-4B4042D69834}" type="presOf" srcId="{F6F01563-E32F-4DBD-AD15-D20B52D32797}" destId="{2D836918-C85D-424E-926B-7F7CD22D1E1D}" srcOrd="0" destOrd="0" presId="urn:microsoft.com/office/officeart/2005/8/layout/cycle7"/>
    <dgm:cxn modelId="{4874E4A5-F60C-4B75-84F1-431F4D20A779}" srcId="{076B9015-8893-4E98-B2F3-79B3C3DC8D6F}" destId="{3B0EC4B6-7EAA-439B-92B9-69CC193AB4A3}" srcOrd="3" destOrd="0" parTransId="{1023A10F-11A2-4557-AED1-D1B725AC9FD4}" sibTransId="{646D5CBD-49A7-4C50-91CD-3DFEB35FF9C2}"/>
    <dgm:cxn modelId="{401562AF-0F49-40A1-9A37-0495BA8066BA}" type="presOf" srcId="{646D5CBD-49A7-4C50-91CD-3DFEB35FF9C2}" destId="{CB57B089-A7EC-45A8-98BB-F5FFD566FBDA}" srcOrd="1" destOrd="0" presId="urn:microsoft.com/office/officeart/2005/8/layout/cycle7"/>
    <dgm:cxn modelId="{92342DB7-29CB-4A58-843F-062C8AE2D602}" type="presOf" srcId="{250A955B-9EBA-4492-B201-8F030EF2F966}" destId="{D54B3E3E-81AC-4C26-915E-2AD7B12C62FC}" srcOrd="0" destOrd="0" presId="urn:microsoft.com/office/officeart/2005/8/layout/cycle7"/>
    <dgm:cxn modelId="{770C91B7-B3EA-4BFD-BCF2-A5E0C8E2AEFA}" type="presOf" srcId="{E920B176-7565-4616-95E0-31CDDF4427CF}" destId="{B621A0B2-EBF6-4027-AB65-2F34CFB832B9}" srcOrd="0" destOrd="0" presId="urn:microsoft.com/office/officeart/2005/8/layout/cycle7"/>
    <dgm:cxn modelId="{233725E8-EB92-48BF-BE0D-8FDC819B2985}" srcId="{076B9015-8893-4E98-B2F3-79B3C3DC8D6F}" destId="{A69AFF79-B307-4F12-A0A2-29E69C437B4D}" srcOrd="0" destOrd="0" parTransId="{5DD41C4E-0306-454D-AA31-3D69E4624BD0}" sibTransId="{4BEED9D6-0CDE-43AE-BB96-F7D9CB00C4F5}"/>
    <dgm:cxn modelId="{6101A3F7-7817-4BE1-BC71-C3A74AFB70A3}" type="presOf" srcId="{C06277EC-0EDC-4A32-89B9-F2F3C5AC951B}" destId="{0C67E579-BCA3-4AE7-A3F6-6D95F07F1770}" srcOrd="1" destOrd="0" presId="urn:microsoft.com/office/officeart/2005/8/layout/cycle7"/>
    <dgm:cxn modelId="{1F77EDFE-CB92-41E3-8872-E619F4A920FB}" srcId="{076B9015-8893-4E98-B2F3-79B3C3DC8D6F}" destId="{250A955B-9EBA-4492-B201-8F030EF2F966}" srcOrd="1" destOrd="0" parTransId="{70961BFC-FD84-4FF7-8E57-8798403EC6CC}" sibTransId="{C06277EC-0EDC-4A32-89B9-F2F3C5AC951B}"/>
    <dgm:cxn modelId="{2C0776E5-1A66-45B6-BCF0-B1E951285C12}" type="presParOf" srcId="{F08413B2-974F-45A2-BC0A-84A7FEFA0068}" destId="{8644B747-3BC0-44CC-8B06-3506A02D9398}" srcOrd="0" destOrd="0" presId="urn:microsoft.com/office/officeart/2005/8/layout/cycle7"/>
    <dgm:cxn modelId="{B66196ED-92D8-4E38-9330-A0D6E043FC15}" type="presParOf" srcId="{F08413B2-974F-45A2-BC0A-84A7FEFA0068}" destId="{31AEF30C-BA2C-437D-898F-BB8FE43C5839}" srcOrd="1" destOrd="0" presId="urn:microsoft.com/office/officeart/2005/8/layout/cycle7"/>
    <dgm:cxn modelId="{DD0D6570-BA1B-4C22-B578-C4A67C3ABD8A}" type="presParOf" srcId="{31AEF30C-BA2C-437D-898F-BB8FE43C5839}" destId="{290CDAFA-4ECA-4070-9AE2-87CCEEB38ECF}" srcOrd="0" destOrd="0" presId="urn:microsoft.com/office/officeart/2005/8/layout/cycle7"/>
    <dgm:cxn modelId="{EFA2719C-0908-4AAB-9A78-1488966779F9}" type="presParOf" srcId="{F08413B2-974F-45A2-BC0A-84A7FEFA0068}" destId="{D54B3E3E-81AC-4C26-915E-2AD7B12C62FC}" srcOrd="2" destOrd="0" presId="urn:microsoft.com/office/officeart/2005/8/layout/cycle7"/>
    <dgm:cxn modelId="{A97A9BC5-F1C1-4105-8C51-AA424EB099DE}" type="presParOf" srcId="{F08413B2-974F-45A2-BC0A-84A7FEFA0068}" destId="{F5E800C3-9D64-47E1-B7FE-FEC3799216DD}" srcOrd="3" destOrd="0" presId="urn:microsoft.com/office/officeart/2005/8/layout/cycle7"/>
    <dgm:cxn modelId="{8B8C1C32-2872-4021-AB76-E230F5ECBCEE}" type="presParOf" srcId="{F5E800C3-9D64-47E1-B7FE-FEC3799216DD}" destId="{0C67E579-BCA3-4AE7-A3F6-6D95F07F1770}" srcOrd="0" destOrd="0" presId="urn:microsoft.com/office/officeart/2005/8/layout/cycle7"/>
    <dgm:cxn modelId="{DFB41537-01B4-4CEA-B1C1-C044EE0330C3}" type="presParOf" srcId="{F08413B2-974F-45A2-BC0A-84A7FEFA0068}" destId="{2D836918-C85D-424E-926B-7F7CD22D1E1D}" srcOrd="4" destOrd="0" presId="urn:microsoft.com/office/officeart/2005/8/layout/cycle7"/>
    <dgm:cxn modelId="{C7390746-C042-4B18-9DBF-E34C4763AB76}" type="presParOf" srcId="{F08413B2-974F-45A2-BC0A-84A7FEFA0068}" destId="{B621A0B2-EBF6-4027-AB65-2F34CFB832B9}" srcOrd="5" destOrd="0" presId="urn:microsoft.com/office/officeart/2005/8/layout/cycle7"/>
    <dgm:cxn modelId="{7B8BE5A9-77D0-4BD0-92B9-45767EF36F3B}" type="presParOf" srcId="{B621A0B2-EBF6-4027-AB65-2F34CFB832B9}" destId="{0BAAD58C-9E2F-4F77-A680-8186B188E8D2}" srcOrd="0" destOrd="0" presId="urn:microsoft.com/office/officeart/2005/8/layout/cycle7"/>
    <dgm:cxn modelId="{01783CF8-94AC-420E-B904-E754DA8BB2C3}" type="presParOf" srcId="{F08413B2-974F-45A2-BC0A-84A7FEFA0068}" destId="{D6027490-E36B-4231-B08C-DD4333955204}" srcOrd="6" destOrd="0" presId="urn:microsoft.com/office/officeart/2005/8/layout/cycle7"/>
    <dgm:cxn modelId="{49DD40E0-EBC0-438D-BDBC-CA307D62201D}" type="presParOf" srcId="{F08413B2-974F-45A2-BC0A-84A7FEFA0068}" destId="{11428C10-FA2F-4720-ADA6-5F768D5DEEAF}" srcOrd="7" destOrd="0" presId="urn:microsoft.com/office/officeart/2005/8/layout/cycle7"/>
    <dgm:cxn modelId="{E5B079AD-8030-491E-AE14-1906AA72C077}" type="presParOf" srcId="{11428C10-FA2F-4720-ADA6-5F768D5DEEAF}" destId="{CB57B089-A7EC-45A8-98BB-F5FFD566FBDA}" srcOrd="0" destOrd="0" presId="urn:microsoft.com/office/officeart/2005/8/layout/cycle7"/>
    <dgm:cxn modelId="{923045A9-F1F2-48AF-8674-77088D129AEC}" type="presParOf" srcId="{F08413B2-974F-45A2-BC0A-84A7FEFA0068}" destId="{5461DB3B-CEE4-4326-8D25-C99601804EC9}" srcOrd="8" destOrd="0" presId="urn:microsoft.com/office/officeart/2005/8/layout/cycle7"/>
    <dgm:cxn modelId="{D6038969-E0F6-4E19-804E-0294C9C17B5A}" type="presParOf" srcId="{F08413B2-974F-45A2-BC0A-84A7FEFA0068}" destId="{49D41F88-2862-4FD4-BDDE-1D4CB9CEA639}" srcOrd="9" destOrd="0" presId="urn:microsoft.com/office/officeart/2005/8/layout/cycle7"/>
    <dgm:cxn modelId="{A17B7592-9441-439D-9893-D51A0DD8A55F}" type="presParOf" srcId="{49D41F88-2862-4FD4-BDDE-1D4CB9CEA639}" destId="{44CDF971-DFF6-4A75-8BB7-B894464477BC}"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290AD8-F98A-44AB-B4AE-F78FADCC2531}" type="doc">
      <dgm:prSet loTypeId="urn:microsoft.com/office/officeart/2005/8/layout/arrow2" loCatId="process" qsTypeId="urn:microsoft.com/office/officeart/2005/8/quickstyle/simple5" qsCatId="simple" csTypeId="urn:microsoft.com/office/officeart/2005/8/colors/accent0_3" csCatId="mainScheme" phldr="1"/>
      <dgm:spPr/>
      <dgm:t>
        <a:bodyPr/>
        <a:lstStyle/>
        <a:p>
          <a:endParaRPr lang="en-US"/>
        </a:p>
      </dgm:t>
    </dgm:pt>
    <dgm:pt modelId="{6EF987B2-4B09-40C2-89CF-17D0A20A3712}">
      <dgm:prSet phldrT="[Text]"/>
      <dgm:spPr/>
      <dgm:t>
        <a:bodyPr/>
        <a:lstStyle/>
        <a:p>
          <a:r>
            <a:rPr lang="en-US" b="1" dirty="0"/>
            <a:t>Shock and Numbness</a:t>
          </a:r>
        </a:p>
      </dgm:t>
    </dgm:pt>
    <dgm:pt modelId="{5C29BD81-7FF2-4F5C-BE66-63765A06895A}" type="parTrans" cxnId="{D95FEAA9-9198-4740-938E-5543A1BA8CAE}">
      <dgm:prSet/>
      <dgm:spPr/>
      <dgm:t>
        <a:bodyPr/>
        <a:lstStyle/>
        <a:p>
          <a:endParaRPr lang="en-US"/>
        </a:p>
      </dgm:t>
    </dgm:pt>
    <dgm:pt modelId="{A09F9CA8-8EE5-4A00-9C0C-1A7081EF94C0}" type="sibTrans" cxnId="{D95FEAA9-9198-4740-938E-5543A1BA8CAE}">
      <dgm:prSet/>
      <dgm:spPr/>
      <dgm:t>
        <a:bodyPr/>
        <a:lstStyle/>
        <a:p>
          <a:endParaRPr lang="en-US"/>
        </a:p>
      </dgm:t>
    </dgm:pt>
    <dgm:pt modelId="{DA2B6CBB-EC54-44EE-B59D-46F0D64A6E05}">
      <dgm:prSet phldrT="[Text]"/>
      <dgm:spPr/>
      <dgm:t>
        <a:bodyPr/>
        <a:lstStyle/>
        <a:p>
          <a:r>
            <a:rPr lang="en-US" b="1" dirty="0"/>
            <a:t>Searching and Yearning</a:t>
          </a:r>
        </a:p>
      </dgm:t>
    </dgm:pt>
    <dgm:pt modelId="{DE278B4A-B4AD-49DA-A523-6F8461B804EA}" type="parTrans" cxnId="{014FEFAA-4423-4E03-94C9-A508AB4EAB9A}">
      <dgm:prSet/>
      <dgm:spPr/>
      <dgm:t>
        <a:bodyPr/>
        <a:lstStyle/>
        <a:p>
          <a:endParaRPr lang="en-US"/>
        </a:p>
      </dgm:t>
    </dgm:pt>
    <dgm:pt modelId="{E18158D8-54BE-4F76-B42F-426B96A6E9BC}" type="sibTrans" cxnId="{014FEFAA-4423-4E03-94C9-A508AB4EAB9A}">
      <dgm:prSet/>
      <dgm:spPr/>
      <dgm:t>
        <a:bodyPr/>
        <a:lstStyle/>
        <a:p>
          <a:endParaRPr lang="en-US"/>
        </a:p>
      </dgm:t>
    </dgm:pt>
    <dgm:pt modelId="{8FBCD5CD-0B2A-405A-BEE1-EB4B56862CFE}">
      <dgm:prSet phldrT="[Text]"/>
      <dgm:spPr/>
      <dgm:t>
        <a:bodyPr/>
        <a:lstStyle/>
        <a:p>
          <a:r>
            <a:rPr lang="en-US" b="1" dirty="0"/>
            <a:t>Disorientation</a:t>
          </a:r>
        </a:p>
      </dgm:t>
    </dgm:pt>
    <dgm:pt modelId="{ED899D94-B213-45E1-8DD8-69E5E23C45A5}" type="parTrans" cxnId="{673D1C18-C18E-48AE-8D92-4688EF7A1E88}">
      <dgm:prSet/>
      <dgm:spPr/>
      <dgm:t>
        <a:bodyPr/>
        <a:lstStyle/>
        <a:p>
          <a:endParaRPr lang="en-US"/>
        </a:p>
      </dgm:t>
    </dgm:pt>
    <dgm:pt modelId="{AC9C5699-40A9-4C6D-9F7B-25D1809841CE}" type="sibTrans" cxnId="{673D1C18-C18E-48AE-8D92-4688EF7A1E88}">
      <dgm:prSet/>
      <dgm:spPr/>
      <dgm:t>
        <a:bodyPr/>
        <a:lstStyle/>
        <a:p>
          <a:endParaRPr lang="en-US"/>
        </a:p>
      </dgm:t>
    </dgm:pt>
    <dgm:pt modelId="{0CE86560-C47A-4E43-90FE-E54F23D1EF46}">
      <dgm:prSet/>
      <dgm:spPr/>
      <dgm:t>
        <a:bodyPr/>
        <a:lstStyle/>
        <a:p>
          <a:endParaRPr lang="en-US"/>
        </a:p>
      </dgm:t>
    </dgm:pt>
    <dgm:pt modelId="{F66BC252-1D37-4878-96DB-9C9DED633D5B}" type="parTrans" cxnId="{16B79B04-4211-4288-8769-4208CD86E41B}">
      <dgm:prSet/>
      <dgm:spPr/>
      <dgm:t>
        <a:bodyPr/>
        <a:lstStyle/>
        <a:p>
          <a:endParaRPr lang="en-US"/>
        </a:p>
      </dgm:t>
    </dgm:pt>
    <dgm:pt modelId="{7A431E95-8829-4FE5-90E3-B3DC40FD0235}" type="sibTrans" cxnId="{16B79B04-4211-4288-8769-4208CD86E41B}">
      <dgm:prSet/>
      <dgm:spPr/>
      <dgm:t>
        <a:bodyPr/>
        <a:lstStyle/>
        <a:p>
          <a:endParaRPr lang="en-US"/>
        </a:p>
      </dgm:t>
    </dgm:pt>
    <dgm:pt modelId="{6F20EEBF-B5F5-4464-B73C-39EA3330CA6F}" type="pres">
      <dgm:prSet presAssocID="{46290AD8-F98A-44AB-B4AE-F78FADCC2531}" presName="arrowDiagram" presStyleCnt="0">
        <dgm:presLayoutVars>
          <dgm:chMax val="5"/>
          <dgm:dir/>
          <dgm:resizeHandles val="exact"/>
        </dgm:presLayoutVars>
      </dgm:prSet>
      <dgm:spPr/>
    </dgm:pt>
    <dgm:pt modelId="{2D40D1E7-3AE1-4D6B-A71D-FC83C785698B}" type="pres">
      <dgm:prSet presAssocID="{46290AD8-F98A-44AB-B4AE-F78FADCC2531}" presName="arrow" presStyleLbl="bgShp" presStyleIdx="0" presStyleCnt="1" custLinFactNeighborX="9046" custLinFactNeighborY="7342"/>
      <dgm:spPr>
        <a:gradFill flip="none" rotWithShape="0">
          <a:gsLst>
            <a:gs pos="0">
              <a:schemeClr val="dk2">
                <a:tint val="40000"/>
                <a:hueOff val="0"/>
                <a:satOff val="0"/>
                <a:lumOff val="0"/>
                <a:shade val="30000"/>
                <a:satMod val="115000"/>
              </a:schemeClr>
            </a:gs>
            <a:gs pos="50000">
              <a:schemeClr val="dk2">
                <a:tint val="40000"/>
                <a:hueOff val="0"/>
                <a:satOff val="0"/>
                <a:lumOff val="0"/>
                <a:shade val="67500"/>
                <a:satMod val="115000"/>
              </a:schemeClr>
            </a:gs>
            <a:gs pos="100000">
              <a:schemeClr val="dk2">
                <a:tint val="40000"/>
                <a:hueOff val="0"/>
                <a:satOff val="0"/>
                <a:lumOff val="0"/>
                <a:shade val="100000"/>
                <a:satMod val="115000"/>
              </a:schemeClr>
            </a:gs>
          </a:gsLst>
          <a:lin ang="0" scaled="1"/>
          <a:tileRect/>
        </a:gradFill>
      </dgm:spPr>
    </dgm:pt>
    <dgm:pt modelId="{5424C929-6734-41F6-9771-01FB3461F1BD}" type="pres">
      <dgm:prSet presAssocID="{46290AD8-F98A-44AB-B4AE-F78FADCC2531}" presName="arrowDiagram4" presStyleCnt="0"/>
      <dgm:spPr/>
    </dgm:pt>
    <dgm:pt modelId="{2C8DF439-8A8F-4F96-B3A3-8114A331C125}" type="pres">
      <dgm:prSet presAssocID="{6EF987B2-4B09-40C2-89CF-17D0A20A3712}" presName="bullet4a" presStyleLbl="node1" presStyleIdx="0" presStyleCnt="4" custLinFactNeighborX="51487" custLinFactNeighborY="32180"/>
      <dgm:spPr>
        <a:solidFill>
          <a:srgbClr val="43412D"/>
        </a:solidFill>
      </dgm:spPr>
    </dgm:pt>
    <dgm:pt modelId="{B1443FC8-1D81-4083-97E2-1267E8B00E6D}" type="pres">
      <dgm:prSet presAssocID="{6EF987B2-4B09-40C2-89CF-17D0A20A3712}" presName="textBox4a" presStyleLbl="revTx" presStyleIdx="0" presStyleCnt="4" custLinFactNeighborX="19287" custLinFactNeighborY="7961">
        <dgm:presLayoutVars>
          <dgm:bulletEnabled val="1"/>
        </dgm:presLayoutVars>
      </dgm:prSet>
      <dgm:spPr/>
    </dgm:pt>
    <dgm:pt modelId="{234FAD4F-6BF3-4379-9A0B-33BD116580C9}" type="pres">
      <dgm:prSet presAssocID="{DA2B6CBB-EC54-44EE-B59D-46F0D64A6E05}" presName="bullet4b" presStyleLbl="node1" presStyleIdx="1" presStyleCnt="4" custLinFactNeighborX="32450" custLinFactNeighborY="32987"/>
      <dgm:spPr>
        <a:solidFill>
          <a:srgbClr val="43412D"/>
        </a:solidFill>
      </dgm:spPr>
    </dgm:pt>
    <dgm:pt modelId="{AEA65C58-7B95-4979-A9FD-302B622B3C10}" type="pres">
      <dgm:prSet presAssocID="{DA2B6CBB-EC54-44EE-B59D-46F0D64A6E05}" presName="textBox4b" presStyleLbl="revTx" presStyleIdx="1" presStyleCnt="4" custLinFactNeighborX="15705" custLinFactNeighborY="4041">
        <dgm:presLayoutVars>
          <dgm:bulletEnabled val="1"/>
        </dgm:presLayoutVars>
      </dgm:prSet>
      <dgm:spPr/>
    </dgm:pt>
    <dgm:pt modelId="{BA90CF36-1826-4B09-ADBE-94310A8C8FE6}" type="pres">
      <dgm:prSet presAssocID="{8FBCD5CD-0B2A-405A-BEE1-EB4B56862CFE}" presName="bullet4c" presStyleLbl="node1" presStyleIdx="2" presStyleCnt="4" custLinFactNeighborX="5586" custLinFactNeighborY="41537"/>
      <dgm:spPr>
        <a:solidFill>
          <a:srgbClr val="43412D"/>
        </a:solidFill>
      </dgm:spPr>
    </dgm:pt>
    <dgm:pt modelId="{98758605-D4C8-416D-86DF-65EBA85F3296}" type="pres">
      <dgm:prSet presAssocID="{8FBCD5CD-0B2A-405A-BEE1-EB4B56862CFE}" presName="textBox4c" presStyleLbl="revTx" presStyleIdx="2" presStyleCnt="4" custLinFactNeighborX="10573" custLinFactNeighborY="7578">
        <dgm:presLayoutVars>
          <dgm:bulletEnabled val="1"/>
        </dgm:presLayoutVars>
      </dgm:prSet>
      <dgm:spPr/>
    </dgm:pt>
    <dgm:pt modelId="{D1DACB82-4CE8-4E15-BE29-E29CA1799591}" type="pres">
      <dgm:prSet presAssocID="{0CE86560-C47A-4E43-90FE-E54F23D1EF46}" presName="bullet4d" presStyleLbl="node1" presStyleIdx="3" presStyleCnt="4" custLinFactNeighborX="18709" custLinFactNeighborY="10089"/>
      <dgm:spPr>
        <a:solidFill>
          <a:srgbClr val="43412D"/>
        </a:solidFill>
      </dgm:spPr>
    </dgm:pt>
    <dgm:pt modelId="{AD1A8502-5240-4AFC-A9D5-2C3F40151B0D}" type="pres">
      <dgm:prSet presAssocID="{0CE86560-C47A-4E43-90FE-E54F23D1EF46}" presName="textBox4d" presStyleLbl="revTx" presStyleIdx="3" presStyleCnt="4">
        <dgm:presLayoutVars>
          <dgm:bulletEnabled val="1"/>
        </dgm:presLayoutVars>
      </dgm:prSet>
      <dgm:spPr/>
    </dgm:pt>
  </dgm:ptLst>
  <dgm:cxnLst>
    <dgm:cxn modelId="{16B79B04-4211-4288-8769-4208CD86E41B}" srcId="{46290AD8-F98A-44AB-B4AE-F78FADCC2531}" destId="{0CE86560-C47A-4E43-90FE-E54F23D1EF46}" srcOrd="3" destOrd="0" parTransId="{F66BC252-1D37-4878-96DB-9C9DED633D5B}" sibTransId="{7A431E95-8829-4FE5-90E3-B3DC40FD0235}"/>
    <dgm:cxn modelId="{673D1C18-C18E-48AE-8D92-4688EF7A1E88}" srcId="{46290AD8-F98A-44AB-B4AE-F78FADCC2531}" destId="{8FBCD5CD-0B2A-405A-BEE1-EB4B56862CFE}" srcOrd="2" destOrd="0" parTransId="{ED899D94-B213-45E1-8DD8-69E5E23C45A5}" sibTransId="{AC9C5699-40A9-4C6D-9F7B-25D1809841CE}"/>
    <dgm:cxn modelId="{FDE87827-D4A1-4BF9-AB33-3AFBCAB3BD79}" type="presOf" srcId="{46290AD8-F98A-44AB-B4AE-F78FADCC2531}" destId="{6F20EEBF-B5F5-4464-B73C-39EA3330CA6F}" srcOrd="0" destOrd="0" presId="urn:microsoft.com/office/officeart/2005/8/layout/arrow2"/>
    <dgm:cxn modelId="{D601D441-5634-4789-BF9D-85D82C09DAF8}" type="presOf" srcId="{8FBCD5CD-0B2A-405A-BEE1-EB4B56862CFE}" destId="{98758605-D4C8-416D-86DF-65EBA85F3296}" srcOrd="0" destOrd="0" presId="urn:microsoft.com/office/officeart/2005/8/layout/arrow2"/>
    <dgm:cxn modelId="{9B1E465E-D43D-43AC-A592-EEE1CCB156AF}" type="presOf" srcId="{DA2B6CBB-EC54-44EE-B59D-46F0D64A6E05}" destId="{AEA65C58-7B95-4979-A9FD-302B622B3C10}" srcOrd="0" destOrd="0" presId="urn:microsoft.com/office/officeart/2005/8/layout/arrow2"/>
    <dgm:cxn modelId="{5C803763-0B0C-48BE-8086-53C26BDEC10D}" type="presOf" srcId="{0CE86560-C47A-4E43-90FE-E54F23D1EF46}" destId="{AD1A8502-5240-4AFC-A9D5-2C3F40151B0D}" srcOrd="0" destOrd="0" presId="urn:microsoft.com/office/officeart/2005/8/layout/arrow2"/>
    <dgm:cxn modelId="{D95FEAA9-9198-4740-938E-5543A1BA8CAE}" srcId="{46290AD8-F98A-44AB-B4AE-F78FADCC2531}" destId="{6EF987B2-4B09-40C2-89CF-17D0A20A3712}" srcOrd="0" destOrd="0" parTransId="{5C29BD81-7FF2-4F5C-BE66-63765A06895A}" sibTransId="{A09F9CA8-8EE5-4A00-9C0C-1A7081EF94C0}"/>
    <dgm:cxn modelId="{014FEFAA-4423-4E03-94C9-A508AB4EAB9A}" srcId="{46290AD8-F98A-44AB-B4AE-F78FADCC2531}" destId="{DA2B6CBB-EC54-44EE-B59D-46F0D64A6E05}" srcOrd="1" destOrd="0" parTransId="{DE278B4A-B4AD-49DA-A523-6F8461B804EA}" sibTransId="{E18158D8-54BE-4F76-B42F-426B96A6E9BC}"/>
    <dgm:cxn modelId="{C91DE0AB-4423-4BE4-A54B-0233680D46E5}" type="presOf" srcId="{6EF987B2-4B09-40C2-89CF-17D0A20A3712}" destId="{B1443FC8-1D81-4083-97E2-1267E8B00E6D}" srcOrd="0" destOrd="0" presId="urn:microsoft.com/office/officeart/2005/8/layout/arrow2"/>
    <dgm:cxn modelId="{9D8E21F3-83CE-4491-B789-3470C3CB7815}" type="presParOf" srcId="{6F20EEBF-B5F5-4464-B73C-39EA3330CA6F}" destId="{2D40D1E7-3AE1-4D6B-A71D-FC83C785698B}" srcOrd="0" destOrd="0" presId="urn:microsoft.com/office/officeart/2005/8/layout/arrow2"/>
    <dgm:cxn modelId="{6E174A29-74D7-44E2-90F1-D1A5B6FC4B6E}" type="presParOf" srcId="{6F20EEBF-B5F5-4464-B73C-39EA3330CA6F}" destId="{5424C929-6734-41F6-9771-01FB3461F1BD}" srcOrd="1" destOrd="0" presId="urn:microsoft.com/office/officeart/2005/8/layout/arrow2"/>
    <dgm:cxn modelId="{C6DA2DA3-CB9E-4FD8-94E1-1AE6EB214BEE}" type="presParOf" srcId="{5424C929-6734-41F6-9771-01FB3461F1BD}" destId="{2C8DF439-8A8F-4F96-B3A3-8114A331C125}" srcOrd="0" destOrd="0" presId="urn:microsoft.com/office/officeart/2005/8/layout/arrow2"/>
    <dgm:cxn modelId="{B16A184D-FCB8-4FCF-A8FE-EFBCE03F1526}" type="presParOf" srcId="{5424C929-6734-41F6-9771-01FB3461F1BD}" destId="{B1443FC8-1D81-4083-97E2-1267E8B00E6D}" srcOrd="1" destOrd="0" presId="urn:microsoft.com/office/officeart/2005/8/layout/arrow2"/>
    <dgm:cxn modelId="{C3195669-7020-438B-89D9-A84A00569004}" type="presParOf" srcId="{5424C929-6734-41F6-9771-01FB3461F1BD}" destId="{234FAD4F-6BF3-4379-9A0B-33BD116580C9}" srcOrd="2" destOrd="0" presId="urn:microsoft.com/office/officeart/2005/8/layout/arrow2"/>
    <dgm:cxn modelId="{06C7B34E-9B5E-4380-B292-9475015F05D9}" type="presParOf" srcId="{5424C929-6734-41F6-9771-01FB3461F1BD}" destId="{AEA65C58-7B95-4979-A9FD-302B622B3C10}" srcOrd="3" destOrd="0" presId="urn:microsoft.com/office/officeart/2005/8/layout/arrow2"/>
    <dgm:cxn modelId="{410BA349-56A6-4EF8-B3D4-4CA5CA54BD71}" type="presParOf" srcId="{5424C929-6734-41F6-9771-01FB3461F1BD}" destId="{BA90CF36-1826-4B09-ADBE-94310A8C8FE6}" srcOrd="4" destOrd="0" presId="urn:microsoft.com/office/officeart/2005/8/layout/arrow2"/>
    <dgm:cxn modelId="{BAACFBF5-EF99-4F90-BB51-B859CB270B4C}" type="presParOf" srcId="{5424C929-6734-41F6-9771-01FB3461F1BD}" destId="{98758605-D4C8-416D-86DF-65EBA85F3296}" srcOrd="5" destOrd="0" presId="urn:microsoft.com/office/officeart/2005/8/layout/arrow2"/>
    <dgm:cxn modelId="{57EE5A1A-7CB6-45D1-8BDF-48012F8E24EE}" type="presParOf" srcId="{5424C929-6734-41F6-9771-01FB3461F1BD}" destId="{D1DACB82-4CE8-4E15-BE29-E29CA1799591}" srcOrd="6" destOrd="0" presId="urn:microsoft.com/office/officeart/2005/8/layout/arrow2"/>
    <dgm:cxn modelId="{1D0BE419-F2BA-4F67-8165-F8DB396D6B7E}" type="presParOf" srcId="{5424C929-6734-41F6-9771-01FB3461F1BD}" destId="{AD1A8502-5240-4AFC-A9D5-2C3F40151B0D}"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4B747-3BC0-44CC-8B06-3506A02D9398}">
      <dsp:nvSpPr>
        <dsp:cNvPr id="0" name=""/>
        <dsp:cNvSpPr/>
      </dsp:nvSpPr>
      <dsp:spPr>
        <a:xfrm>
          <a:off x="3402751" y="1071"/>
          <a:ext cx="1894665" cy="947332"/>
        </a:xfrm>
        <a:prstGeom prst="roundRect">
          <a:avLst>
            <a:gd name="adj" fmla="val 10000"/>
          </a:avLst>
        </a:prstGeom>
        <a:solidFill>
          <a:schemeClr val="accent6">
            <a:shade val="8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marL="0" lvl="0" indent="0" algn="ctr" defTabSz="1111250">
            <a:lnSpc>
              <a:spcPct val="90000"/>
            </a:lnSpc>
            <a:spcBef>
              <a:spcPct val="0"/>
            </a:spcBef>
            <a:spcAft>
              <a:spcPct val="35000"/>
            </a:spcAft>
            <a:buNone/>
          </a:pPr>
          <a:r>
            <a:rPr lang="en-US" sz="2500" b="1" kern="1200" dirty="0"/>
            <a:t>Denial</a:t>
          </a:r>
        </a:p>
      </dsp:txBody>
      <dsp:txXfrm>
        <a:off x="3430497" y="28817"/>
        <a:ext cx="1839173" cy="891840"/>
      </dsp:txXfrm>
    </dsp:sp>
    <dsp:sp modelId="{31AEF30C-BA2C-437D-898F-BB8FE43C5839}">
      <dsp:nvSpPr>
        <dsp:cNvPr id="0" name=""/>
        <dsp:cNvSpPr/>
      </dsp:nvSpPr>
      <dsp:spPr>
        <a:xfrm rot="2306491">
          <a:off x="5488994" y="1270078"/>
          <a:ext cx="900961" cy="331566"/>
        </a:xfrm>
        <a:prstGeom prst="leftRightArrow">
          <a:avLst/>
        </a:prstGeom>
        <a:solidFill>
          <a:schemeClr val="accent6">
            <a:shade val="9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88464" y="1336391"/>
        <a:ext cx="702021" cy="198940"/>
      </dsp:txXfrm>
    </dsp:sp>
    <dsp:sp modelId="{D54B3E3E-81AC-4C26-915E-2AD7B12C62FC}">
      <dsp:nvSpPr>
        <dsp:cNvPr id="0" name=""/>
        <dsp:cNvSpPr/>
      </dsp:nvSpPr>
      <dsp:spPr>
        <a:xfrm>
          <a:off x="6066938" y="2115825"/>
          <a:ext cx="1894665" cy="947332"/>
        </a:xfrm>
        <a:prstGeom prst="roundRect">
          <a:avLst>
            <a:gd name="adj" fmla="val 10000"/>
          </a:avLst>
        </a:prstGeom>
        <a:solidFill>
          <a:schemeClr val="accent6">
            <a:shade val="80000"/>
            <a:hueOff val="-20023"/>
            <a:satOff val="338"/>
            <a:lumOff val="5109"/>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marL="0" lvl="0" indent="0" algn="ctr" defTabSz="1111250">
            <a:lnSpc>
              <a:spcPct val="90000"/>
            </a:lnSpc>
            <a:spcBef>
              <a:spcPct val="0"/>
            </a:spcBef>
            <a:spcAft>
              <a:spcPct val="35000"/>
            </a:spcAft>
            <a:buNone/>
          </a:pPr>
          <a:r>
            <a:rPr lang="en-US" sz="2500" b="1" kern="1200"/>
            <a:t>Anger</a:t>
          </a:r>
          <a:endParaRPr lang="en-US" sz="2500" b="1" kern="1200" dirty="0"/>
        </a:p>
      </dsp:txBody>
      <dsp:txXfrm>
        <a:off x="6094684" y="2143571"/>
        <a:ext cx="1839173" cy="891840"/>
      </dsp:txXfrm>
    </dsp:sp>
    <dsp:sp modelId="{F5E800C3-9D64-47E1-B7FE-FEC3799216DD}">
      <dsp:nvSpPr>
        <dsp:cNvPr id="0" name=""/>
        <dsp:cNvSpPr/>
      </dsp:nvSpPr>
      <dsp:spPr>
        <a:xfrm rot="7021686">
          <a:off x="5948186" y="3630435"/>
          <a:ext cx="900961" cy="331566"/>
        </a:xfrm>
        <a:prstGeom prst="leftRightArrow">
          <a:avLst/>
        </a:prstGeom>
        <a:solidFill>
          <a:schemeClr val="accent6">
            <a:shade val="90000"/>
            <a:hueOff val="-20095"/>
            <a:satOff val="-179"/>
            <a:lumOff val="4341"/>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6047656" y="3696748"/>
        <a:ext cx="702021" cy="198940"/>
      </dsp:txXfrm>
    </dsp:sp>
    <dsp:sp modelId="{2D836918-C85D-424E-926B-7F7CD22D1E1D}">
      <dsp:nvSpPr>
        <dsp:cNvPr id="0" name=""/>
        <dsp:cNvSpPr/>
      </dsp:nvSpPr>
      <dsp:spPr>
        <a:xfrm>
          <a:off x="4835731" y="4529278"/>
          <a:ext cx="1894665" cy="947332"/>
        </a:xfrm>
        <a:prstGeom prst="roundRect">
          <a:avLst>
            <a:gd name="adj" fmla="val 10000"/>
          </a:avLst>
        </a:prstGeom>
        <a:solidFill>
          <a:schemeClr val="accent6">
            <a:shade val="80000"/>
            <a:hueOff val="-40046"/>
            <a:satOff val="677"/>
            <a:lumOff val="10219"/>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marL="0" lvl="0" indent="0" algn="ctr" defTabSz="1111250">
            <a:lnSpc>
              <a:spcPct val="90000"/>
            </a:lnSpc>
            <a:spcBef>
              <a:spcPct val="0"/>
            </a:spcBef>
            <a:spcAft>
              <a:spcPct val="35000"/>
            </a:spcAft>
            <a:buNone/>
          </a:pPr>
          <a:r>
            <a:rPr lang="en-US" sz="2500" b="1" kern="1200"/>
            <a:t>Bargaining</a:t>
          </a:r>
          <a:endParaRPr lang="en-US" sz="2500" b="1" kern="1200" dirty="0"/>
        </a:p>
      </dsp:txBody>
      <dsp:txXfrm>
        <a:off x="4863477" y="4557024"/>
        <a:ext cx="1839173" cy="891840"/>
      </dsp:txXfrm>
    </dsp:sp>
    <dsp:sp modelId="{B621A0B2-EBF6-4027-AB65-2F34CFB832B9}">
      <dsp:nvSpPr>
        <dsp:cNvPr id="0" name=""/>
        <dsp:cNvSpPr/>
      </dsp:nvSpPr>
      <dsp:spPr>
        <a:xfrm rot="10681300">
          <a:off x="3593068" y="4897248"/>
          <a:ext cx="900961" cy="331566"/>
        </a:xfrm>
        <a:prstGeom prst="leftRightArrow">
          <a:avLst/>
        </a:prstGeom>
        <a:solidFill>
          <a:schemeClr val="accent6">
            <a:shade val="90000"/>
            <a:hueOff val="-40190"/>
            <a:satOff val="-358"/>
            <a:lumOff val="8682"/>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692538" y="4963561"/>
        <a:ext cx="702021" cy="198940"/>
      </dsp:txXfrm>
    </dsp:sp>
    <dsp:sp modelId="{D6027490-E36B-4231-B08C-DD4333955204}">
      <dsp:nvSpPr>
        <dsp:cNvPr id="0" name=""/>
        <dsp:cNvSpPr/>
      </dsp:nvSpPr>
      <dsp:spPr>
        <a:xfrm>
          <a:off x="1356702" y="4649451"/>
          <a:ext cx="1894665" cy="947332"/>
        </a:xfrm>
        <a:prstGeom prst="roundRect">
          <a:avLst>
            <a:gd name="adj" fmla="val 10000"/>
          </a:avLst>
        </a:prstGeom>
        <a:solidFill>
          <a:schemeClr val="accent6">
            <a:shade val="80000"/>
            <a:hueOff val="-60069"/>
            <a:satOff val="1015"/>
            <a:lumOff val="15328"/>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marL="0" lvl="0" indent="0" algn="ctr" defTabSz="1111250">
            <a:lnSpc>
              <a:spcPct val="90000"/>
            </a:lnSpc>
            <a:spcBef>
              <a:spcPct val="0"/>
            </a:spcBef>
            <a:spcAft>
              <a:spcPct val="35000"/>
            </a:spcAft>
            <a:buNone/>
          </a:pPr>
          <a:r>
            <a:rPr lang="en-US" sz="2500" b="1" kern="1200" dirty="0"/>
            <a:t>Depression</a:t>
          </a:r>
        </a:p>
      </dsp:txBody>
      <dsp:txXfrm>
        <a:off x="1384448" y="4677197"/>
        <a:ext cx="1839173" cy="891840"/>
      </dsp:txXfrm>
    </dsp:sp>
    <dsp:sp modelId="{11428C10-FA2F-4720-ADA6-5F768D5DEEAF}">
      <dsp:nvSpPr>
        <dsp:cNvPr id="0" name=""/>
        <dsp:cNvSpPr/>
      </dsp:nvSpPr>
      <dsp:spPr>
        <a:xfrm rot="15386508">
          <a:off x="1556098" y="3723864"/>
          <a:ext cx="900961" cy="331566"/>
        </a:xfrm>
        <a:prstGeom prst="leftRightArrow">
          <a:avLst/>
        </a:prstGeom>
        <a:solidFill>
          <a:schemeClr val="accent6">
            <a:shade val="90000"/>
            <a:hueOff val="-60284"/>
            <a:satOff val="-537"/>
            <a:lumOff val="13023"/>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655568" y="3790177"/>
        <a:ext cx="702021" cy="198940"/>
      </dsp:txXfrm>
    </dsp:sp>
    <dsp:sp modelId="{5461DB3B-CEE4-4326-8D25-C99601804EC9}">
      <dsp:nvSpPr>
        <dsp:cNvPr id="0" name=""/>
        <dsp:cNvSpPr/>
      </dsp:nvSpPr>
      <dsp:spPr>
        <a:xfrm>
          <a:off x="761790" y="2182510"/>
          <a:ext cx="1894665" cy="947332"/>
        </a:xfrm>
        <a:prstGeom prst="roundRect">
          <a:avLst>
            <a:gd name="adj" fmla="val 10000"/>
          </a:avLst>
        </a:prstGeom>
        <a:solidFill>
          <a:schemeClr val="accent6">
            <a:shade val="80000"/>
            <a:hueOff val="-80092"/>
            <a:satOff val="1353"/>
            <a:lumOff val="20438"/>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marL="0" lvl="0" indent="0" algn="ctr" defTabSz="1111250">
            <a:lnSpc>
              <a:spcPct val="90000"/>
            </a:lnSpc>
            <a:spcBef>
              <a:spcPct val="0"/>
            </a:spcBef>
            <a:spcAft>
              <a:spcPct val="35000"/>
            </a:spcAft>
            <a:buNone/>
          </a:pPr>
          <a:r>
            <a:rPr lang="en-US" sz="2500" b="1" kern="1200"/>
            <a:t>Acceptance</a:t>
          </a:r>
          <a:endParaRPr lang="en-US" sz="2500" b="1" kern="1200" dirty="0"/>
        </a:p>
      </dsp:txBody>
      <dsp:txXfrm>
        <a:off x="789536" y="2210256"/>
        <a:ext cx="1839173" cy="891840"/>
      </dsp:txXfrm>
    </dsp:sp>
    <dsp:sp modelId="{49D41F88-2862-4FD4-BDDE-1D4CB9CEA639}">
      <dsp:nvSpPr>
        <dsp:cNvPr id="0" name=""/>
        <dsp:cNvSpPr/>
      </dsp:nvSpPr>
      <dsp:spPr>
        <a:xfrm rot="19226594">
          <a:off x="2579123" y="1399674"/>
          <a:ext cx="900961" cy="331566"/>
        </a:xfrm>
        <a:prstGeom prst="leftRightArrow">
          <a:avLst/>
        </a:prstGeom>
        <a:solidFill>
          <a:schemeClr val="accent6">
            <a:shade val="90000"/>
            <a:hueOff val="-80379"/>
            <a:satOff val="-716"/>
            <a:lumOff val="17364"/>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678593" y="1465987"/>
        <a:ext cx="702021" cy="1989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0D1E7-3AE1-4D6B-A71D-FC83C785698B}">
      <dsp:nvSpPr>
        <dsp:cNvPr id="0" name=""/>
        <dsp:cNvSpPr/>
      </dsp:nvSpPr>
      <dsp:spPr>
        <a:xfrm>
          <a:off x="0" y="338667"/>
          <a:ext cx="8128000" cy="5079999"/>
        </a:xfrm>
        <a:prstGeom prst="swooshArrow">
          <a:avLst>
            <a:gd name="adj1" fmla="val 25000"/>
            <a:gd name="adj2" fmla="val 25000"/>
          </a:avLst>
        </a:prstGeom>
        <a:gradFill flip="none" rotWithShape="0">
          <a:gsLst>
            <a:gs pos="0">
              <a:schemeClr val="dk2">
                <a:tint val="40000"/>
                <a:hueOff val="0"/>
                <a:satOff val="0"/>
                <a:lumOff val="0"/>
                <a:shade val="30000"/>
                <a:satMod val="115000"/>
              </a:schemeClr>
            </a:gs>
            <a:gs pos="50000">
              <a:schemeClr val="dk2">
                <a:tint val="40000"/>
                <a:hueOff val="0"/>
                <a:satOff val="0"/>
                <a:lumOff val="0"/>
                <a:shade val="67500"/>
                <a:satMod val="115000"/>
              </a:schemeClr>
            </a:gs>
            <a:gs pos="100000">
              <a:schemeClr val="dk2">
                <a:tint val="40000"/>
                <a:hueOff val="0"/>
                <a:satOff val="0"/>
                <a:lumOff val="0"/>
                <a:shade val="100000"/>
                <a:satMod val="115000"/>
              </a:schemeClr>
            </a:gs>
          </a:gsLst>
          <a:lin ang="0" scaled="1"/>
          <a:tileRect/>
        </a:gradFill>
        <a:ln>
          <a:noFill/>
        </a:ln>
        <a:effectLst/>
      </dsp:spPr>
      <dsp:style>
        <a:lnRef idx="0">
          <a:scrgbClr r="0" g="0" b="0"/>
        </a:lnRef>
        <a:fillRef idx="1">
          <a:scrgbClr r="0" g="0" b="0"/>
        </a:fillRef>
        <a:effectRef idx="2">
          <a:scrgbClr r="0" g="0" b="0"/>
        </a:effectRef>
        <a:fontRef idx="minor"/>
      </dsp:style>
    </dsp:sp>
    <dsp:sp modelId="{2C8DF439-8A8F-4F96-B3A3-8114A331C125}">
      <dsp:nvSpPr>
        <dsp:cNvPr id="0" name=""/>
        <dsp:cNvSpPr/>
      </dsp:nvSpPr>
      <dsp:spPr>
        <a:xfrm>
          <a:off x="896859" y="4006980"/>
          <a:ext cx="186944" cy="186944"/>
        </a:xfrm>
        <a:prstGeom prst="ellipse">
          <a:avLst/>
        </a:prstGeom>
        <a:solidFill>
          <a:srgbClr val="43412D"/>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B1443FC8-1D81-4083-97E2-1267E8B00E6D}">
      <dsp:nvSpPr>
        <dsp:cNvPr id="0" name=""/>
        <dsp:cNvSpPr/>
      </dsp:nvSpPr>
      <dsp:spPr>
        <a:xfrm>
          <a:off x="1162147" y="4136545"/>
          <a:ext cx="1389888" cy="120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58"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Shock and Numbness</a:t>
          </a:r>
        </a:p>
      </dsp:txBody>
      <dsp:txXfrm>
        <a:off x="1162147" y="4136545"/>
        <a:ext cx="1389888" cy="1209040"/>
      </dsp:txXfrm>
    </dsp:sp>
    <dsp:sp modelId="{234FAD4F-6BF3-4379-9A0B-33BD116580C9}">
      <dsp:nvSpPr>
        <dsp:cNvPr id="0" name=""/>
        <dsp:cNvSpPr/>
      </dsp:nvSpPr>
      <dsp:spPr>
        <a:xfrm>
          <a:off x="2226909" y="2872460"/>
          <a:ext cx="325120" cy="325120"/>
        </a:xfrm>
        <a:prstGeom prst="ellipse">
          <a:avLst/>
        </a:prstGeom>
        <a:solidFill>
          <a:srgbClr val="43412D"/>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AEA65C58-7B95-4979-A9FD-302B622B3C10}">
      <dsp:nvSpPr>
        <dsp:cNvPr id="0" name=""/>
        <dsp:cNvSpPr/>
      </dsp:nvSpPr>
      <dsp:spPr>
        <a:xfrm>
          <a:off x="2552033" y="3021587"/>
          <a:ext cx="1706880" cy="2321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7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Searching and Yearning</a:t>
          </a:r>
        </a:p>
      </dsp:txBody>
      <dsp:txXfrm>
        <a:off x="2552033" y="3021587"/>
        <a:ext cx="1706880" cy="2321559"/>
      </dsp:txXfrm>
    </dsp:sp>
    <dsp:sp modelId="{BA90CF36-1826-4B09-ADBE-94310A8C8FE6}">
      <dsp:nvSpPr>
        <dsp:cNvPr id="0" name=""/>
        <dsp:cNvSpPr/>
      </dsp:nvSpPr>
      <dsp:spPr>
        <a:xfrm>
          <a:off x="3832031" y="2073436"/>
          <a:ext cx="430784" cy="430784"/>
        </a:xfrm>
        <a:prstGeom prst="ellipse">
          <a:avLst/>
        </a:prstGeom>
        <a:solidFill>
          <a:srgbClr val="43412D"/>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98758605-D4C8-416D-86DF-65EBA85F3296}">
      <dsp:nvSpPr>
        <dsp:cNvPr id="0" name=""/>
        <dsp:cNvSpPr/>
      </dsp:nvSpPr>
      <dsp:spPr>
        <a:xfrm>
          <a:off x="4203828" y="2279227"/>
          <a:ext cx="1706880" cy="31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2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Disorientation</a:t>
          </a:r>
        </a:p>
      </dsp:txBody>
      <dsp:txXfrm>
        <a:off x="4203828" y="2279227"/>
        <a:ext cx="1706880" cy="3139440"/>
      </dsp:txXfrm>
    </dsp:sp>
    <dsp:sp modelId="{D1DACB82-4CE8-4E15-BE29-E29CA1799591}">
      <dsp:nvSpPr>
        <dsp:cNvPr id="0" name=""/>
        <dsp:cNvSpPr/>
      </dsp:nvSpPr>
      <dsp:spPr>
        <a:xfrm>
          <a:off x="5752863" y="1376651"/>
          <a:ext cx="577088" cy="577088"/>
        </a:xfrm>
        <a:prstGeom prst="ellipse">
          <a:avLst/>
        </a:prstGeom>
        <a:solidFill>
          <a:srgbClr val="43412D"/>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AD1A8502-5240-4AFC-A9D5-2C3F40151B0D}">
      <dsp:nvSpPr>
        <dsp:cNvPr id="0" name=""/>
        <dsp:cNvSpPr/>
      </dsp:nvSpPr>
      <dsp:spPr>
        <a:xfrm>
          <a:off x="5933440" y="1606973"/>
          <a:ext cx="1706880" cy="364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787" tIns="0" rIns="0" bIns="0" numCol="1" spcCol="1270" anchor="t" anchorCtr="0">
          <a:noAutofit/>
        </a:bodyPr>
        <a:lstStyle/>
        <a:p>
          <a:pPr marL="0" lvl="0" indent="0" algn="l" defTabSz="800100">
            <a:lnSpc>
              <a:spcPct val="90000"/>
            </a:lnSpc>
            <a:spcBef>
              <a:spcPct val="0"/>
            </a:spcBef>
            <a:spcAft>
              <a:spcPct val="35000"/>
            </a:spcAft>
            <a:buNone/>
          </a:pPr>
          <a:endParaRPr lang="en-US" sz="1800" kern="1200"/>
        </a:p>
      </dsp:txBody>
      <dsp:txXfrm>
        <a:off x="5933440" y="1606973"/>
        <a:ext cx="1706880" cy="3642360"/>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9508F5-9F00-4827-B944-D3BD903EFBED}" type="datetimeFigureOut">
              <a:rPr lang="en-US" smtClean="0"/>
              <a:t>8/1/24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0525A-14AE-48E1-9CF5-EB0E6358C1A8}" type="slidenum">
              <a:rPr lang="en-US" smtClean="0"/>
              <a:t>‹#›</a:t>
            </a:fld>
            <a:endParaRPr lang="en-US"/>
          </a:p>
        </p:txBody>
      </p:sp>
    </p:spTree>
    <p:extLst>
      <p:ext uri="{BB962C8B-B14F-4D97-AF65-F5344CB8AC3E}">
        <p14:creationId xmlns:p14="http://schemas.microsoft.com/office/powerpoint/2010/main" val="2726351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76305-B5A6-45BE-BB9E-3DE6DBCDF1B4}" type="datetimeFigureOut">
              <a:rPr lang="en-US" smtClean="0"/>
              <a:t>8/1/24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36418-6C17-48AC-ACBF-5C3DFC114DE1}" type="slidenum">
              <a:rPr lang="en-US" smtClean="0"/>
              <a:t>‹#›</a:t>
            </a:fld>
            <a:endParaRPr lang="en-US"/>
          </a:p>
        </p:txBody>
      </p:sp>
    </p:spTree>
    <p:extLst>
      <p:ext uri="{BB962C8B-B14F-4D97-AF65-F5344CB8AC3E}">
        <p14:creationId xmlns:p14="http://schemas.microsoft.com/office/powerpoint/2010/main" val="182797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A636418-6C17-48AC-ACBF-5C3DFC114DE1}" type="slidenum">
              <a:rPr lang="en-US" smtClean="0"/>
              <a:t>2</a:t>
            </a:fld>
            <a:endParaRPr lang="en-US"/>
          </a:p>
        </p:txBody>
      </p:sp>
    </p:spTree>
    <p:extLst>
      <p:ext uri="{BB962C8B-B14F-4D97-AF65-F5344CB8AC3E}">
        <p14:creationId xmlns:p14="http://schemas.microsoft.com/office/powerpoint/2010/main" val="4163801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11</a:t>
            </a:fld>
            <a:endParaRPr lang="en-US"/>
          </a:p>
        </p:txBody>
      </p:sp>
    </p:spTree>
    <p:extLst>
      <p:ext uri="{BB962C8B-B14F-4D97-AF65-F5344CB8AC3E}">
        <p14:creationId xmlns:p14="http://schemas.microsoft.com/office/powerpoint/2010/main" val="431319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A636418-6C17-48AC-ACBF-5C3DFC114DE1}" type="slidenum">
              <a:rPr lang="en-US" smtClean="0"/>
              <a:t>12</a:t>
            </a:fld>
            <a:endParaRPr lang="en-US"/>
          </a:p>
        </p:txBody>
      </p:sp>
    </p:spTree>
    <p:extLst>
      <p:ext uri="{BB962C8B-B14F-4D97-AF65-F5344CB8AC3E}">
        <p14:creationId xmlns:p14="http://schemas.microsoft.com/office/powerpoint/2010/main" val="367045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13</a:t>
            </a:fld>
            <a:endParaRPr lang="en-US"/>
          </a:p>
        </p:txBody>
      </p:sp>
    </p:spTree>
    <p:extLst>
      <p:ext uri="{BB962C8B-B14F-4D97-AF65-F5344CB8AC3E}">
        <p14:creationId xmlns:p14="http://schemas.microsoft.com/office/powerpoint/2010/main" val="153289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A636418-6C17-48AC-ACBF-5C3DFC114DE1}" type="slidenum">
              <a:rPr lang="en-US" smtClean="0"/>
              <a:t>14</a:t>
            </a:fld>
            <a:endParaRPr lang="en-US"/>
          </a:p>
        </p:txBody>
      </p:sp>
    </p:spTree>
    <p:extLst>
      <p:ext uri="{BB962C8B-B14F-4D97-AF65-F5344CB8AC3E}">
        <p14:creationId xmlns:p14="http://schemas.microsoft.com/office/powerpoint/2010/main" val="3981279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A636418-6C17-48AC-ACBF-5C3DFC114DE1}" type="slidenum">
              <a:rPr lang="en-US" smtClean="0"/>
              <a:t>15</a:t>
            </a:fld>
            <a:endParaRPr lang="en-US"/>
          </a:p>
        </p:txBody>
      </p:sp>
    </p:spTree>
    <p:extLst>
      <p:ext uri="{BB962C8B-B14F-4D97-AF65-F5344CB8AC3E}">
        <p14:creationId xmlns:p14="http://schemas.microsoft.com/office/powerpoint/2010/main" val="3017274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16</a:t>
            </a:fld>
            <a:endParaRPr lang="en-US"/>
          </a:p>
        </p:txBody>
      </p:sp>
    </p:spTree>
    <p:extLst>
      <p:ext uri="{BB962C8B-B14F-4D97-AF65-F5344CB8AC3E}">
        <p14:creationId xmlns:p14="http://schemas.microsoft.com/office/powerpoint/2010/main" val="142355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17</a:t>
            </a:fld>
            <a:endParaRPr lang="en-US"/>
          </a:p>
        </p:txBody>
      </p:sp>
    </p:spTree>
    <p:extLst>
      <p:ext uri="{BB962C8B-B14F-4D97-AF65-F5344CB8AC3E}">
        <p14:creationId xmlns:p14="http://schemas.microsoft.com/office/powerpoint/2010/main" val="3306911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18</a:t>
            </a:fld>
            <a:endParaRPr lang="en-US"/>
          </a:p>
        </p:txBody>
      </p:sp>
    </p:spTree>
    <p:extLst>
      <p:ext uri="{BB962C8B-B14F-4D97-AF65-F5344CB8AC3E}">
        <p14:creationId xmlns:p14="http://schemas.microsoft.com/office/powerpoint/2010/main" val="3906998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19</a:t>
            </a:fld>
            <a:endParaRPr lang="en-US"/>
          </a:p>
        </p:txBody>
      </p:sp>
    </p:spTree>
    <p:extLst>
      <p:ext uri="{BB962C8B-B14F-4D97-AF65-F5344CB8AC3E}">
        <p14:creationId xmlns:p14="http://schemas.microsoft.com/office/powerpoint/2010/main" val="2136468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20</a:t>
            </a:fld>
            <a:endParaRPr lang="en-US"/>
          </a:p>
        </p:txBody>
      </p:sp>
    </p:spTree>
    <p:extLst>
      <p:ext uri="{BB962C8B-B14F-4D97-AF65-F5344CB8AC3E}">
        <p14:creationId xmlns:p14="http://schemas.microsoft.com/office/powerpoint/2010/main" val="261567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2E61351F-DBB1-4664-ADA9-83BC7CB8848D}" type="slidenum">
              <a:rPr lang="en-US" smtClean="0"/>
              <a:t>3</a:t>
            </a:fld>
            <a:endParaRPr lang="en-US"/>
          </a:p>
        </p:txBody>
      </p:sp>
    </p:spTree>
    <p:extLst>
      <p:ext uri="{BB962C8B-B14F-4D97-AF65-F5344CB8AC3E}">
        <p14:creationId xmlns:p14="http://schemas.microsoft.com/office/powerpoint/2010/main" val="3632812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21</a:t>
            </a:fld>
            <a:endParaRPr lang="en-US"/>
          </a:p>
        </p:txBody>
      </p:sp>
    </p:spTree>
    <p:extLst>
      <p:ext uri="{BB962C8B-B14F-4D97-AF65-F5344CB8AC3E}">
        <p14:creationId xmlns:p14="http://schemas.microsoft.com/office/powerpoint/2010/main" val="855762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22</a:t>
            </a:fld>
            <a:endParaRPr lang="en-US"/>
          </a:p>
        </p:txBody>
      </p:sp>
    </p:spTree>
    <p:extLst>
      <p:ext uri="{BB962C8B-B14F-4D97-AF65-F5344CB8AC3E}">
        <p14:creationId xmlns:p14="http://schemas.microsoft.com/office/powerpoint/2010/main" val="487937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23</a:t>
            </a:fld>
            <a:endParaRPr lang="en-US"/>
          </a:p>
        </p:txBody>
      </p:sp>
    </p:spTree>
    <p:extLst>
      <p:ext uri="{BB962C8B-B14F-4D97-AF65-F5344CB8AC3E}">
        <p14:creationId xmlns:p14="http://schemas.microsoft.com/office/powerpoint/2010/main" val="238290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26</a:t>
            </a:fld>
            <a:endParaRPr lang="en-US"/>
          </a:p>
        </p:txBody>
      </p:sp>
    </p:spTree>
    <p:extLst>
      <p:ext uri="{BB962C8B-B14F-4D97-AF65-F5344CB8AC3E}">
        <p14:creationId xmlns:p14="http://schemas.microsoft.com/office/powerpoint/2010/main" val="878139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27</a:t>
            </a:fld>
            <a:endParaRPr lang="en-US"/>
          </a:p>
        </p:txBody>
      </p:sp>
    </p:spTree>
    <p:extLst>
      <p:ext uri="{BB962C8B-B14F-4D97-AF65-F5344CB8AC3E}">
        <p14:creationId xmlns:p14="http://schemas.microsoft.com/office/powerpoint/2010/main" val="3388846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636418-6C17-48AC-ACBF-5C3DFC114DE1}" type="slidenum">
              <a:rPr lang="en-US" smtClean="0"/>
              <a:t>28</a:t>
            </a:fld>
            <a:endParaRPr lang="en-US"/>
          </a:p>
        </p:txBody>
      </p:sp>
    </p:spTree>
    <p:extLst>
      <p:ext uri="{BB962C8B-B14F-4D97-AF65-F5344CB8AC3E}">
        <p14:creationId xmlns:p14="http://schemas.microsoft.com/office/powerpoint/2010/main" val="219824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29</a:t>
            </a:fld>
            <a:endParaRPr lang="en-US"/>
          </a:p>
        </p:txBody>
      </p:sp>
    </p:spTree>
    <p:extLst>
      <p:ext uri="{BB962C8B-B14F-4D97-AF65-F5344CB8AC3E}">
        <p14:creationId xmlns:p14="http://schemas.microsoft.com/office/powerpoint/2010/main" val="4223080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32</a:t>
            </a:fld>
            <a:endParaRPr lang="en-US"/>
          </a:p>
        </p:txBody>
      </p:sp>
    </p:spTree>
    <p:extLst>
      <p:ext uri="{BB962C8B-B14F-4D97-AF65-F5344CB8AC3E}">
        <p14:creationId xmlns:p14="http://schemas.microsoft.com/office/powerpoint/2010/main" val="160087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b="1" dirty="0"/>
          </a:p>
        </p:txBody>
      </p:sp>
      <p:sp>
        <p:nvSpPr>
          <p:cNvPr id="4" name="Slide Number Placeholder 3"/>
          <p:cNvSpPr>
            <a:spLocks noGrp="1"/>
          </p:cNvSpPr>
          <p:nvPr>
            <p:ph type="sldNum" sz="quarter" idx="10"/>
          </p:nvPr>
        </p:nvSpPr>
        <p:spPr/>
        <p:txBody>
          <a:bodyPr/>
          <a:lstStyle/>
          <a:p>
            <a:fld id="{EA636418-6C17-48AC-ACBF-5C3DFC114DE1}" type="slidenum">
              <a:rPr lang="en-US" smtClean="0"/>
              <a:t>4</a:t>
            </a:fld>
            <a:endParaRPr lang="en-US"/>
          </a:p>
        </p:txBody>
      </p:sp>
    </p:spTree>
    <p:extLst>
      <p:ext uri="{BB962C8B-B14F-4D97-AF65-F5344CB8AC3E}">
        <p14:creationId xmlns:p14="http://schemas.microsoft.com/office/powerpoint/2010/main" val="797578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endParaRPr lang="en-US" b="1" baseline="0" dirty="0"/>
          </a:p>
        </p:txBody>
      </p:sp>
      <p:sp>
        <p:nvSpPr>
          <p:cNvPr id="4" name="Slide Number Placeholder 3"/>
          <p:cNvSpPr>
            <a:spLocks noGrp="1"/>
          </p:cNvSpPr>
          <p:nvPr>
            <p:ph type="sldNum" sz="quarter" idx="10"/>
          </p:nvPr>
        </p:nvSpPr>
        <p:spPr/>
        <p:txBody>
          <a:bodyPr/>
          <a:lstStyle/>
          <a:p>
            <a:fld id="{EA636418-6C17-48AC-ACBF-5C3DFC114DE1}" type="slidenum">
              <a:rPr lang="en-US" smtClean="0"/>
              <a:t>5</a:t>
            </a:fld>
            <a:endParaRPr lang="en-US"/>
          </a:p>
        </p:txBody>
      </p:sp>
    </p:spTree>
    <p:extLst>
      <p:ext uri="{BB962C8B-B14F-4D97-AF65-F5344CB8AC3E}">
        <p14:creationId xmlns:p14="http://schemas.microsoft.com/office/powerpoint/2010/main" val="1115513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A636418-6C17-48AC-ACBF-5C3DFC114DE1}" type="slidenum">
              <a:rPr lang="en-US" smtClean="0"/>
              <a:t>6</a:t>
            </a:fld>
            <a:endParaRPr lang="en-US"/>
          </a:p>
        </p:txBody>
      </p:sp>
    </p:spTree>
    <p:extLst>
      <p:ext uri="{BB962C8B-B14F-4D97-AF65-F5344CB8AC3E}">
        <p14:creationId xmlns:p14="http://schemas.microsoft.com/office/powerpoint/2010/main" val="239611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A636418-6C17-48AC-ACBF-5C3DFC114DE1}" type="slidenum">
              <a:rPr lang="en-US" smtClean="0"/>
              <a:t>7</a:t>
            </a:fld>
            <a:endParaRPr lang="en-US"/>
          </a:p>
        </p:txBody>
      </p:sp>
    </p:spTree>
    <p:extLst>
      <p:ext uri="{BB962C8B-B14F-4D97-AF65-F5344CB8AC3E}">
        <p14:creationId xmlns:p14="http://schemas.microsoft.com/office/powerpoint/2010/main" val="363745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A636418-6C17-48AC-ACBF-5C3DFC114DE1}" type="slidenum">
              <a:rPr lang="en-US" smtClean="0"/>
              <a:t>8</a:t>
            </a:fld>
            <a:endParaRPr lang="en-US"/>
          </a:p>
        </p:txBody>
      </p:sp>
    </p:spTree>
    <p:extLst>
      <p:ext uri="{BB962C8B-B14F-4D97-AF65-F5344CB8AC3E}">
        <p14:creationId xmlns:p14="http://schemas.microsoft.com/office/powerpoint/2010/main" val="4156417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9</a:t>
            </a:fld>
            <a:endParaRPr lang="en-US"/>
          </a:p>
        </p:txBody>
      </p:sp>
    </p:spTree>
    <p:extLst>
      <p:ext uri="{BB962C8B-B14F-4D97-AF65-F5344CB8AC3E}">
        <p14:creationId xmlns:p14="http://schemas.microsoft.com/office/powerpoint/2010/main" val="3033626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EA636418-6C17-48AC-ACBF-5C3DFC114DE1}" type="slidenum">
              <a:rPr lang="en-US" smtClean="0"/>
              <a:t>10</a:t>
            </a:fld>
            <a:endParaRPr lang="en-US"/>
          </a:p>
        </p:txBody>
      </p:sp>
    </p:spTree>
    <p:extLst>
      <p:ext uri="{BB962C8B-B14F-4D97-AF65-F5344CB8AC3E}">
        <p14:creationId xmlns:p14="http://schemas.microsoft.com/office/powerpoint/2010/main" val="4104380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8/1/24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8/1/24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8/1/24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1000">
              <a:schemeClr val="accent2">
                <a:alpha val="75000"/>
                <a:lumMod val="85000"/>
              </a:schemeClr>
            </a:gs>
            <a:gs pos="64593">
              <a:srgbClr val="E6E5D9"/>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8/1/24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mailto:mkulhanek11@gmail.com" TargetMode="External"/><Relationship Id="rId2" Type="http://schemas.openxmlformats.org/officeDocument/2006/relationships/hyperlink" Target="mailto:Kulhanek@uw.edu"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316" y="1082842"/>
            <a:ext cx="9649326" cy="2496312"/>
          </a:xfrm>
        </p:spPr>
        <p:txBody>
          <a:bodyPr>
            <a:normAutofit/>
          </a:bodyPr>
          <a:lstStyle/>
          <a:p>
            <a:r>
              <a:rPr lang="en-US" sz="6700" dirty="0">
                <a:solidFill>
                  <a:schemeClr val="accent4">
                    <a:lumMod val="50000"/>
                  </a:schemeClr>
                </a:solidFill>
              </a:rPr>
              <a:t>Perinatal Loss: </a:t>
            </a:r>
            <a:br>
              <a:rPr lang="en-US" sz="6700" dirty="0">
                <a:solidFill>
                  <a:schemeClr val="accent4">
                    <a:lumMod val="50000"/>
                  </a:schemeClr>
                </a:solidFill>
              </a:rPr>
            </a:br>
            <a:r>
              <a:rPr lang="en-US" sz="4400" dirty="0">
                <a:solidFill>
                  <a:schemeClr val="accent4">
                    <a:lumMod val="50000"/>
                  </a:schemeClr>
                </a:solidFill>
              </a:rPr>
              <a:t>Improving Care Through Patient Feedback</a:t>
            </a:r>
          </a:p>
        </p:txBody>
      </p:sp>
      <p:sp>
        <p:nvSpPr>
          <p:cNvPr id="3" name="Subtitle 2"/>
          <p:cNvSpPr>
            <a:spLocks noGrp="1"/>
          </p:cNvSpPr>
          <p:nvPr>
            <p:ph type="subTitle" idx="1"/>
          </p:nvPr>
        </p:nvSpPr>
        <p:spPr>
          <a:xfrm>
            <a:off x="293899" y="4140856"/>
            <a:ext cx="7315200" cy="1459844"/>
          </a:xfrm>
        </p:spPr>
        <p:txBody>
          <a:bodyPr>
            <a:normAutofit/>
          </a:bodyPr>
          <a:lstStyle/>
          <a:p>
            <a:r>
              <a:rPr lang="en-US" dirty="0">
                <a:solidFill>
                  <a:srgbClr val="43412D"/>
                </a:solidFill>
              </a:rPr>
              <a:t>Michele Kulhanek, MSN, RNC-OB, C-EFM</a:t>
            </a:r>
          </a:p>
          <a:p>
            <a:endParaRPr lang="en-US" dirty="0">
              <a:solidFill>
                <a:srgbClr val="43412D"/>
              </a:solidFill>
            </a:endParaRPr>
          </a:p>
          <a:p>
            <a:endParaRPr lang="en-US" dirty="0">
              <a:solidFill>
                <a:srgbClr val="43412D"/>
              </a:solidFill>
            </a:endParaRPr>
          </a:p>
        </p:txBody>
      </p:sp>
    </p:spTree>
    <p:extLst>
      <p:ext uri="{BB962C8B-B14F-4D97-AF65-F5344CB8AC3E}">
        <p14:creationId xmlns:p14="http://schemas.microsoft.com/office/powerpoint/2010/main" val="3386767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43412D"/>
                </a:solidFill>
              </a:rPr>
              <a:t>Journey of Care</a:t>
            </a:r>
          </a:p>
        </p:txBody>
      </p:sp>
      <p:sp>
        <p:nvSpPr>
          <p:cNvPr id="4" name="Rectangle 3"/>
          <p:cNvSpPr/>
          <p:nvPr/>
        </p:nvSpPr>
        <p:spPr>
          <a:xfrm>
            <a:off x="4051300" y="1439269"/>
            <a:ext cx="6096000" cy="3970318"/>
          </a:xfrm>
          <a:prstGeom prst="rect">
            <a:avLst/>
          </a:prstGeom>
        </p:spPr>
        <p:txBody>
          <a:bodyPr>
            <a:spAutoFit/>
          </a:bodyPr>
          <a:lstStyle/>
          <a:p>
            <a:pPr marL="285750" lvl="0" indent="-285750">
              <a:lnSpc>
                <a:spcPct val="150000"/>
              </a:lnSpc>
              <a:buFont typeface="Wingdings" panose="05000000000000000000" pitchFamily="2" charset="2"/>
              <a:buChar char="q"/>
            </a:pPr>
            <a:r>
              <a:rPr lang="en-US" sz="2800" dirty="0">
                <a:solidFill>
                  <a:srgbClr val="43412D"/>
                </a:solidFill>
              </a:rPr>
              <a:t>We are now a part of their story</a:t>
            </a:r>
          </a:p>
          <a:p>
            <a:pPr marL="285750" lvl="0" indent="-285750">
              <a:lnSpc>
                <a:spcPct val="150000"/>
              </a:lnSpc>
              <a:buFont typeface="Wingdings" panose="05000000000000000000" pitchFamily="2" charset="2"/>
              <a:buChar char="q"/>
            </a:pPr>
            <a:endParaRPr lang="en-US" sz="2800" dirty="0">
              <a:solidFill>
                <a:srgbClr val="43412D"/>
              </a:solidFill>
            </a:endParaRPr>
          </a:p>
          <a:p>
            <a:pPr marL="285750" lvl="0" indent="-285750">
              <a:buFont typeface="Wingdings" panose="05000000000000000000" pitchFamily="2" charset="2"/>
              <a:buChar char="q"/>
            </a:pPr>
            <a:r>
              <a:rPr lang="en-US" sz="2800" dirty="0">
                <a:solidFill>
                  <a:srgbClr val="43412D"/>
                </a:solidFill>
              </a:rPr>
              <a:t>How do we change from nurse, midwife or doctor to grief counselor?</a:t>
            </a:r>
          </a:p>
          <a:p>
            <a:pPr marL="285750" lvl="0" indent="-285750">
              <a:buFont typeface="Wingdings" panose="05000000000000000000" pitchFamily="2" charset="2"/>
              <a:buChar char="q"/>
            </a:pPr>
            <a:endParaRPr lang="en-US" sz="2800" dirty="0">
              <a:solidFill>
                <a:srgbClr val="43412D"/>
              </a:solidFill>
            </a:endParaRPr>
          </a:p>
          <a:p>
            <a:pPr marL="285750" lvl="0" indent="-285750">
              <a:buFont typeface="Wingdings" panose="05000000000000000000" pitchFamily="2" charset="2"/>
              <a:buChar char="q"/>
            </a:pPr>
            <a:endParaRPr lang="en-US" sz="2800" dirty="0">
              <a:solidFill>
                <a:srgbClr val="43412D"/>
              </a:solidFill>
            </a:endParaRPr>
          </a:p>
          <a:p>
            <a:pPr marL="285750" lvl="0" indent="-285750">
              <a:buFont typeface="Wingdings" panose="05000000000000000000" pitchFamily="2" charset="2"/>
              <a:buChar char="q"/>
            </a:pPr>
            <a:r>
              <a:rPr lang="en-US" sz="2800" dirty="0">
                <a:solidFill>
                  <a:srgbClr val="43412D"/>
                </a:solidFill>
              </a:rPr>
              <a:t>How can we possibly make their worst day the best it can be?</a:t>
            </a:r>
          </a:p>
        </p:txBody>
      </p:sp>
      <p:pic>
        <p:nvPicPr>
          <p:cNvPr id="5" name="Picture 4"/>
          <p:cNvPicPr>
            <a:picLocks noChangeAspect="1"/>
          </p:cNvPicPr>
          <p:nvPr/>
        </p:nvPicPr>
        <p:blipFill>
          <a:blip r:embed="rId3"/>
          <a:stretch>
            <a:fillRect/>
          </a:stretch>
        </p:blipFill>
        <p:spPr>
          <a:xfrm>
            <a:off x="252919" y="4088728"/>
            <a:ext cx="2834886" cy="3785944"/>
          </a:xfrm>
          <a:prstGeom prst="rect">
            <a:avLst/>
          </a:prstGeom>
          <a:ln>
            <a:noFill/>
          </a:ln>
          <a:effectLst>
            <a:softEdge rad="112500"/>
          </a:effectLst>
        </p:spPr>
      </p:pic>
    </p:spTree>
    <p:extLst>
      <p:ext uri="{BB962C8B-B14F-4D97-AF65-F5344CB8AC3E}">
        <p14:creationId xmlns:p14="http://schemas.microsoft.com/office/powerpoint/2010/main" val="383126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43412D"/>
                </a:solidFill>
              </a:rPr>
              <a:t>“I felt alone and afraid.”</a:t>
            </a:r>
            <a:endParaRPr lang="en-US" sz="3200" b="1" dirty="0">
              <a:solidFill>
                <a:srgbClr val="43412D"/>
              </a:solidFill>
            </a:endParaRPr>
          </a:p>
        </p:txBody>
      </p:sp>
      <p:pic>
        <p:nvPicPr>
          <p:cNvPr id="3" name="Picture 2"/>
          <p:cNvPicPr>
            <a:picLocks noChangeAspect="1"/>
          </p:cNvPicPr>
          <p:nvPr/>
        </p:nvPicPr>
        <p:blipFill>
          <a:blip r:embed="rId3"/>
          <a:stretch>
            <a:fillRect/>
          </a:stretch>
        </p:blipFill>
        <p:spPr>
          <a:xfrm>
            <a:off x="3773487" y="0"/>
            <a:ext cx="5036701" cy="6743700"/>
          </a:xfrm>
          <a:prstGeom prst="rect">
            <a:avLst/>
          </a:prstGeom>
          <a:ln>
            <a:noFill/>
          </a:ln>
          <a:effectLst>
            <a:softEdge rad="112500"/>
          </a:effectLst>
        </p:spPr>
      </p:pic>
    </p:spTree>
    <p:extLst>
      <p:ext uri="{BB962C8B-B14F-4D97-AF65-F5344CB8AC3E}">
        <p14:creationId xmlns:p14="http://schemas.microsoft.com/office/powerpoint/2010/main" val="3279195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6800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43412D"/>
                </a:solidFill>
              </a:rPr>
              <a:t>Shock and Numbness</a:t>
            </a:r>
            <a:endParaRPr lang="en-US" dirty="0"/>
          </a:p>
        </p:txBody>
      </p:sp>
      <p:sp>
        <p:nvSpPr>
          <p:cNvPr id="3" name="TextBox 2"/>
          <p:cNvSpPr txBox="1"/>
          <p:nvPr/>
        </p:nvSpPr>
        <p:spPr>
          <a:xfrm>
            <a:off x="4981075" y="1681968"/>
            <a:ext cx="6256420" cy="4524315"/>
          </a:xfrm>
          <a:prstGeom prst="rect">
            <a:avLst/>
          </a:prstGeom>
          <a:noFill/>
        </p:spPr>
        <p:txBody>
          <a:bodyPr wrap="square" rtlCol="0">
            <a:spAutoFit/>
          </a:bodyPr>
          <a:lstStyle/>
          <a:p>
            <a:pPr marL="285750" indent="-285750">
              <a:buFont typeface="Wingdings" panose="05000000000000000000" pitchFamily="2" charset="2"/>
              <a:buChar char="q"/>
            </a:pPr>
            <a:r>
              <a:rPr lang="en-US" sz="2800" dirty="0">
                <a:solidFill>
                  <a:srgbClr val="43412D"/>
                </a:solidFill>
              </a:rPr>
              <a:t>Stunned, disbelief</a:t>
            </a:r>
          </a:p>
          <a:p>
            <a:pPr marL="285750" indent="-285750">
              <a:buFont typeface="Wingdings" panose="05000000000000000000" pitchFamily="2" charset="2"/>
              <a:buChar char="q"/>
            </a:pPr>
            <a:r>
              <a:rPr lang="en-US" sz="2800" dirty="0">
                <a:solidFill>
                  <a:srgbClr val="43412D"/>
                </a:solidFill>
              </a:rPr>
              <a:t>Denial</a:t>
            </a:r>
          </a:p>
          <a:p>
            <a:pPr marL="285750" indent="-285750">
              <a:buFont typeface="Wingdings" panose="05000000000000000000" pitchFamily="2" charset="2"/>
              <a:buChar char="q"/>
            </a:pPr>
            <a:r>
              <a:rPr lang="en-US" sz="2800" dirty="0">
                <a:solidFill>
                  <a:srgbClr val="43412D"/>
                </a:solidFill>
              </a:rPr>
              <a:t>Short attention span</a:t>
            </a:r>
          </a:p>
          <a:p>
            <a:pPr marL="285750" indent="-285750">
              <a:buFont typeface="Wingdings" panose="05000000000000000000" pitchFamily="2" charset="2"/>
              <a:buChar char="q"/>
            </a:pPr>
            <a:r>
              <a:rPr lang="en-US" sz="2800" dirty="0">
                <a:solidFill>
                  <a:srgbClr val="43412D"/>
                </a:solidFill>
              </a:rPr>
              <a:t>Concentration is difficult</a:t>
            </a:r>
          </a:p>
          <a:p>
            <a:pPr marL="285750" indent="-285750">
              <a:buFont typeface="Wingdings" panose="05000000000000000000" pitchFamily="2" charset="2"/>
              <a:buChar char="q"/>
            </a:pPr>
            <a:r>
              <a:rPr lang="en-US" sz="2800" dirty="0">
                <a:solidFill>
                  <a:srgbClr val="43412D"/>
                </a:solidFill>
              </a:rPr>
              <a:t>Decision-making impaired</a:t>
            </a:r>
          </a:p>
          <a:p>
            <a:pPr marL="285750" indent="-285750">
              <a:buFont typeface="Wingdings" panose="05000000000000000000" pitchFamily="2" charset="2"/>
              <a:buChar char="q"/>
            </a:pPr>
            <a:r>
              <a:rPr lang="en-US" sz="2800" dirty="0">
                <a:solidFill>
                  <a:srgbClr val="43412D"/>
                </a:solidFill>
              </a:rPr>
              <a:t>Resistant to stimuli</a:t>
            </a:r>
          </a:p>
          <a:p>
            <a:pPr marL="285750" indent="-285750">
              <a:buFont typeface="Wingdings" panose="05000000000000000000" pitchFamily="2" charset="2"/>
              <a:buChar char="q"/>
            </a:pPr>
            <a:r>
              <a:rPr lang="en-US" sz="2800" dirty="0">
                <a:solidFill>
                  <a:srgbClr val="43412D"/>
                </a:solidFill>
              </a:rPr>
              <a:t>Functioning impeded</a:t>
            </a:r>
          </a:p>
          <a:p>
            <a:pPr marL="285750" indent="-285750">
              <a:buFont typeface="Wingdings" panose="05000000000000000000" pitchFamily="2" charset="2"/>
              <a:buChar char="q"/>
            </a:pPr>
            <a:r>
              <a:rPr lang="en-US" sz="2800" dirty="0">
                <a:solidFill>
                  <a:srgbClr val="43412D"/>
                </a:solidFill>
              </a:rPr>
              <a:t>Time confusion</a:t>
            </a:r>
          </a:p>
          <a:p>
            <a:pPr marL="285750" indent="-285750">
              <a:buFont typeface="Wingdings" panose="05000000000000000000" pitchFamily="2" charset="2"/>
              <a:buChar char="q"/>
            </a:pPr>
            <a:r>
              <a:rPr lang="en-US" sz="2800" dirty="0">
                <a:solidFill>
                  <a:srgbClr val="43412D"/>
                </a:solidFill>
              </a:rPr>
              <a:t>Failure to accept reality</a:t>
            </a:r>
          </a:p>
          <a:p>
            <a:pPr marL="285750" indent="-285750">
              <a:buFont typeface="Wingdings" panose="05000000000000000000" pitchFamily="2" charset="2"/>
              <a:buChar char="q"/>
            </a:pPr>
            <a:endParaRPr lang="en-US" b="1" dirty="0">
              <a:solidFill>
                <a:srgbClr val="43412D"/>
              </a:solidFill>
            </a:endParaRPr>
          </a:p>
          <a:p>
            <a:pPr marL="285750" indent="-285750">
              <a:buFont typeface="Wingdings" panose="05000000000000000000" pitchFamily="2" charset="2"/>
              <a:buChar char="q"/>
            </a:pPr>
            <a:endParaRPr lang="en-US" b="1" dirty="0">
              <a:solidFill>
                <a:srgbClr val="43412D"/>
              </a:solidFill>
            </a:endParaRPr>
          </a:p>
        </p:txBody>
      </p:sp>
      <p:pic>
        <p:nvPicPr>
          <p:cNvPr id="5" name="Picture 4"/>
          <p:cNvPicPr>
            <a:picLocks noChangeAspect="1"/>
          </p:cNvPicPr>
          <p:nvPr/>
        </p:nvPicPr>
        <p:blipFill>
          <a:blip r:embed="rId3"/>
          <a:stretch>
            <a:fillRect/>
          </a:stretch>
        </p:blipFill>
        <p:spPr>
          <a:xfrm>
            <a:off x="-121190" y="4079875"/>
            <a:ext cx="3695700" cy="1238250"/>
          </a:xfrm>
          <a:prstGeom prst="rect">
            <a:avLst/>
          </a:prstGeom>
          <a:ln>
            <a:noFill/>
          </a:ln>
          <a:effectLst>
            <a:softEdge rad="112500"/>
          </a:effectLst>
        </p:spPr>
      </p:pic>
      <p:pic>
        <p:nvPicPr>
          <p:cNvPr id="11" name="Picture 10"/>
          <p:cNvPicPr>
            <a:picLocks noChangeAspect="1"/>
          </p:cNvPicPr>
          <p:nvPr/>
        </p:nvPicPr>
        <p:blipFill>
          <a:blip r:embed="rId4"/>
          <a:stretch>
            <a:fillRect/>
          </a:stretch>
        </p:blipFill>
        <p:spPr>
          <a:xfrm>
            <a:off x="9813925" y="1123837"/>
            <a:ext cx="2085975" cy="2190750"/>
          </a:xfrm>
          <a:prstGeom prst="rect">
            <a:avLst/>
          </a:prstGeom>
          <a:ln>
            <a:noFill/>
          </a:ln>
          <a:effectLst>
            <a:softEdge rad="112500"/>
          </a:effectLst>
        </p:spPr>
      </p:pic>
    </p:spTree>
    <p:extLst>
      <p:ext uri="{BB962C8B-B14F-4D97-AF65-F5344CB8AC3E}">
        <p14:creationId xmlns:p14="http://schemas.microsoft.com/office/powerpoint/2010/main" val="935709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2240" y="1073037"/>
            <a:ext cx="5493753" cy="2462213"/>
          </a:xfrm>
          <a:prstGeom prst="rect">
            <a:avLst/>
          </a:prstGeom>
        </p:spPr>
        <p:txBody>
          <a:bodyPr wrap="square">
            <a:spAutoFit/>
          </a:bodyPr>
          <a:lstStyle/>
          <a:p>
            <a:pPr lvl="0" defTabSz="685983">
              <a:lnSpc>
                <a:spcPct val="90000"/>
              </a:lnSpc>
              <a:spcBef>
                <a:spcPts val="1200"/>
              </a:spcBef>
            </a:pPr>
            <a:r>
              <a:rPr lang="en-US" sz="2000" b="1" i="1" dirty="0">
                <a:solidFill>
                  <a:srgbClr val="164B4F"/>
                </a:solidFill>
                <a:latin typeface="Euphemia"/>
              </a:rPr>
              <a:t>Why did this happen?</a:t>
            </a:r>
          </a:p>
          <a:p>
            <a:pPr lvl="0" defTabSz="685983">
              <a:lnSpc>
                <a:spcPct val="90000"/>
              </a:lnSpc>
              <a:spcBef>
                <a:spcPts val="1200"/>
              </a:spcBef>
            </a:pPr>
            <a:r>
              <a:rPr lang="en-US" sz="2000" dirty="0">
                <a:solidFill>
                  <a:srgbClr val="164B4F"/>
                </a:solidFill>
                <a:latin typeface="Euphemia"/>
              </a:rPr>
              <a:t>“We don’t always know why this happened to your baby. Many parents worry that they did something to cause it; for some this is the hardest part. We will try to find answers if we can. We can do tests on  your baby that might give some answers. For some babies, we may never know why they died.”</a:t>
            </a:r>
          </a:p>
        </p:txBody>
      </p:sp>
      <p:sp>
        <p:nvSpPr>
          <p:cNvPr id="3" name="Title 2"/>
          <p:cNvSpPr>
            <a:spLocks noGrp="1"/>
          </p:cNvSpPr>
          <p:nvPr>
            <p:ph type="title"/>
          </p:nvPr>
        </p:nvSpPr>
        <p:spPr>
          <a:xfrm>
            <a:off x="291019" y="1073037"/>
            <a:ext cx="2934781" cy="4601183"/>
          </a:xfrm>
        </p:spPr>
        <p:txBody>
          <a:bodyPr/>
          <a:lstStyle/>
          <a:p>
            <a:r>
              <a:rPr lang="en-US" b="1" dirty="0">
                <a:solidFill>
                  <a:srgbClr val="43412D"/>
                </a:solidFill>
              </a:rPr>
              <a:t>Sample Conversations</a:t>
            </a:r>
          </a:p>
        </p:txBody>
      </p:sp>
      <p:sp>
        <p:nvSpPr>
          <p:cNvPr id="4" name="Rectangle 3"/>
          <p:cNvSpPr/>
          <p:nvPr/>
        </p:nvSpPr>
        <p:spPr>
          <a:xfrm>
            <a:off x="2908967" y="4323053"/>
            <a:ext cx="8400717" cy="1908215"/>
          </a:xfrm>
          <a:prstGeom prst="rect">
            <a:avLst/>
          </a:prstGeom>
        </p:spPr>
        <p:txBody>
          <a:bodyPr wrap="square">
            <a:spAutoFit/>
          </a:bodyPr>
          <a:lstStyle/>
          <a:p>
            <a:pPr lvl="0" defTabSz="685983">
              <a:lnSpc>
                <a:spcPct val="90000"/>
              </a:lnSpc>
              <a:spcBef>
                <a:spcPts val="1200"/>
              </a:spcBef>
            </a:pPr>
            <a:r>
              <a:rPr lang="en-US" sz="2000" b="1" i="1" dirty="0">
                <a:solidFill>
                  <a:srgbClr val="164B4F"/>
                </a:solidFill>
                <a:latin typeface="Euphemia"/>
              </a:rPr>
              <a:t>Do I have to….?</a:t>
            </a:r>
          </a:p>
          <a:p>
            <a:pPr lvl="0" defTabSz="685983">
              <a:lnSpc>
                <a:spcPct val="90000"/>
              </a:lnSpc>
              <a:spcBef>
                <a:spcPts val="1200"/>
              </a:spcBef>
            </a:pPr>
            <a:r>
              <a:rPr lang="en-US" dirty="0">
                <a:solidFill>
                  <a:srgbClr val="164B4F"/>
                </a:solidFill>
                <a:latin typeface="Euphemia"/>
              </a:rPr>
              <a:t>“</a:t>
            </a:r>
            <a:r>
              <a:rPr lang="en-US" sz="2000" dirty="0">
                <a:solidFill>
                  <a:srgbClr val="164B4F"/>
                </a:solidFill>
                <a:latin typeface="Euphemia"/>
              </a:rPr>
              <a:t>There are some things that can’t be changed, like when a baby has to be buried, or how you deliver your baby, but we’ll try to adapt things as much as we can. Remember to ask questions and tell us how you feel about things so we can provide the best experience possible. We promise we will let you know which things can’t be changed.”</a:t>
            </a:r>
          </a:p>
        </p:txBody>
      </p:sp>
    </p:spTree>
    <p:extLst>
      <p:ext uri="{BB962C8B-B14F-4D97-AF65-F5344CB8AC3E}">
        <p14:creationId xmlns:p14="http://schemas.microsoft.com/office/powerpoint/2010/main" val="55510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219" y="505264"/>
            <a:ext cx="3023681" cy="4879536"/>
          </a:xfrm>
        </p:spPr>
        <p:txBody>
          <a:bodyPr>
            <a:normAutofit/>
          </a:bodyPr>
          <a:lstStyle/>
          <a:p>
            <a:r>
              <a:rPr lang="en-US" sz="3200" b="1" dirty="0">
                <a:solidFill>
                  <a:srgbClr val="43412D"/>
                </a:solidFill>
              </a:rPr>
              <a:t>Use compassionate words they can understand</a:t>
            </a:r>
          </a:p>
        </p:txBody>
      </p:sp>
      <p:sp>
        <p:nvSpPr>
          <p:cNvPr id="3" name="Rectangle 2"/>
          <p:cNvSpPr/>
          <p:nvPr/>
        </p:nvSpPr>
        <p:spPr>
          <a:xfrm>
            <a:off x="4381500" y="1655101"/>
            <a:ext cx="7073900" cy="2646878"/>
          </a:xfrm>
          <a:prstGeom prst="rect">
            <a:avLst/>
          </a:prstGeom>
        </p:spPr>
        <p:txBody>
          <a:bodyPr wrap="square">
            <a:spAutoFit/>
          </a:bodyPr>
          <a:lstStyle/>
          <a:p>
            <a:pPr defTabSz="342991">
              <a:spcBef>
                <a:spcPts val="750"/>
              </a:spcBef>
              <a:buClr>
                <a:srgbClr val="B31166"/>
              </a:buClr>
              <a:buSzPct val="80000"/>
            </a:pPr>
            <a:r>
              <a:rPr lang="en-US" b="1" dirty="0">
                <a:solidFill>
                  <a:prstClr val="black">
                    <a:lumMod val="75000"/>
                    <a:lumOff val="25000"/>
                  </a:prstClr>
                </a:solidFill>
                <a:latin typeface="Century Gothic" panose="020B0502020202020204"/>
              </a:rPr>
              <a:t>Bereavement						Grief, sorrow, pain of your loss</a:t>
            </a:r>
          </a:p>
          <a:p>
            <a:pPr defTabSz="342991">
              <a:spcBef>
                <a:spcPts val="750"/>
              </a:spcBef>
              <a:buClr>
                <a:srgbClr val="B31166"/>
              </a:buClr>
              <a:buSzPct val="80000"/>
            </a:pPr>
            <a:endParaRPr lang="en-US" b="1" dirty="0">
              <a:solidFill>
                <a:prstClr val="black">
                  <a:lumMod val="75000"/>
                  <a:lumOff val="25000"/>
                </a:prstClr>
              </a:solidFill>
              <a:latin typeface="Century Gothic" panose="020B0502020202020204"/>
            </a:endParaRPr>
          </a:p>
          <a:p>
            <a:pPr defTabSz="342991">
              <a:spcBef>
                <a:spcPts val="750"/>
              </a:spcBef>
              <a:buClr>
                <a:srgbClr val="B31166"/>
              </a:buClr>
              <a:buSzPct val="80000"/>
            </a:pPr>
            <a:r>
              <a:rPr lang="en-US" b="1" dirty="0">
                <a:solidFill>
                  <a:prstClr val="black">
                    <a:lumMod val="75000"/>
                    <a:lumOff val="25000"/>
                  </a:prstClr>
                </a:solidFill>
                <a:latin typeface="Century Gothic" panose="020B0502020202020204"/>
              </a:rPr>
              <a:t>IUFD, Fetal death					Died before birth</a:t>
            </a:r>
          </a:p>
          <a:p>
            <a:pPr defTabSz="342991">
              <a:spcBef>
                <a:spcPts val="750"/>
              </a:spcBef>
              <a:buClr>
                <a:srgbClr val="B31166"/>
              </a:buClr>
              <a:buSzPct val="80000"/>
            </a:pPr>
            <a:endParaRPr lang="en-US" b="1" dirty="0">
              <a:solidFill>
                <a:prstClr val="black">
                  <a:lumMod val="75000"/>
                  <a:lumOff val="25000"/>
                </a:prstClr>
              </a:solidFill>
              <a:latin typeface="Century Gothic" panose="020B0502020202020204"/>
            </a:endParaRPr>
          </a:p>
          <a:p>
            <a:pPr defTabSz="342991">
              <a:spcBef>
                <a:spcPts val="750"/>
              </a:spcBef>
              <a:buClr>
                <a:srgbClr val="B31166"/>
              </a:buClr>
              <a:buSzPct val="80000"/>
            </a:pPr>
            <a:r>
              <a:rPr lang="en-US" b="1" dirty="0">
                <a:solidFill>
                  <a:prstClr val="black">
                    <a:lumMod val="75000"/>
                    <a:lumOff val="25000"/>
                  </a:prstClr>
                </a:solidFill>
                <a:latin typeface="Century Gothic" panose="020B0502020202020204"/>
              </a:rPr>
              <a:t>Morgue, cooler						Special waiting place</a:t>
            </a:r>
          </a:p>
          <a:p>
            <a:pPr defTabSz="342991">
              <a:spcBef>
                <a:spcPts val="750"/>
              </a:spcBef>
              <a:buClr>
                <a:srgbClr val="B31166"/>
              </a:buClr>
              <a:buSzPct val="80000"/>
            </a:pPr>
            <a:endParaRPr lang="en-US" b="1" dirty="0">
              <a:solidFill>
                <a:prstClr val="black">
                  <a:lumMod val="75000"/>
                  <a:lumOff val="25000"/>
                </a:prstClr>
              </a:solidFill>
              <a:latin typeface="Century Gothic" panose="020B0502020202020204"/>
            </a:endParaRPr>
          </a:p>
          <a:p>
            <a:pPr defTabSz="342991">
              <a:spcBef>
                <a:spcPts val="750"/>
              </a:spcBef>
              <a:buClr>
                <a:srgbClr val="B31166"/>
              </a:buClr>
              <a:buSzPct val="80000"/>
            </a:pPr>
            <a:r>
              <a:rPr lang="en-US" b="1" dirty="0">
                <a:solidFill>
                  <a:prstClr val="black">
                    <a:lumMod val="75000"/>
                    <a:lumOff val="25000"/>
                  </a:prstClr>
                </a:solidFill>
                <a:latin typeface="Century Gothic" panose="020B0502020202020204"/>
              </a:rPr>
              <a:t>Pathology, autopsy				Tests after death</a:t>
            </a:r>
          </a:p>
        </p:txBody>
      </p:sp>
      <p:sp>
        <p:nvSpPr>
          <p:cNvPr id="4" name="Right Arrow 3"/>
          <p:cNvSpPr/>
          <p:nvPr/>
        </p:nvSpPr>
        <p:spPr>
          <a:xfrm>
            <a:off x="6738112" y="156591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6750304" y="233646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750304" y="304679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6750304" y="381734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458246" y="4327525"/>
            <a:ext cx="3095625" cy="1476375"/>
          </a:xfrm>
          <a:prstGeom prst="rect">
            <a:avLst/>
          </a:prstGeom>
          <a:ln>
            <a:noFill/>
          </a:ln>
          <a:effectLst>
            <a:softEdge rad="112500"/>
          </a:effectLst>
        </p:spPr>
      </p:pic>
    </p:spTree>
    <p:extLst>
      <p:ext uri="{BB962C8B-B14F-4D97-AF65-F5344CB8AC3E}">
        <p14:creationId xmlns:p14="http://schemas.microsoft.com/office/powerpoint/2010/main" val="3130890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219" y="1123835"/>
            <a:ext cx="2947482" cy="4601183"/>
          </a:xfrm>
        </p:spPr>
        <p:txBody>
          <a:bodyPr/>
          <a:lstStyle/>
          <a:p>
            <a:r>
              <a:rPr lang="en-US" b="1" dirty="0">
                <a:solidFill>
                  <a:srgbClr val="43412D"/>
                </a:solidFill>
              </a:rPr>
              <a:t>“You assumed my baby would die.” ~</a:t>
            </a:r>
            <a:r>
              <a:rPr lang="en-US" b="1" dirty="0">
                <a:solidFill>
                  <a:srgbClr val="43412D"/>
                </a:solidFill>
                <a:latin typeface="AR CENA" panose="02000000000000000000" pitchFamily="2" charset="0"/>
              </a:rPr>
              <a:t>Amy</a:t>
            </a:r>
          </a:p>
        </p:txBody>
      </p:sp>
      <p:pic>
        <p:nvPicPr>
          <p:cNvPr id="3" name="Picture 2"/>
          <p:cNvPicPr>
            <a:picLocks noChangeAspect="1"/>
          </p:cNvPicPr>
          <p:nvPr/>
        </p:nvPicPr>
        <p:blipFill>
          <a:blip r:embed="rId3"/>
          <a:stretch>
            <a:fillRect/>
          </a:stretch>
        </p:blipFill>
        <p:spPr>
          <a:xfrm>
            <a:off x="4575876" y="568967"/>
            <a:ext cx="4306427" cy="5710921"/>
          </a:xfrm>
          <a:prstGeom prst="rect">
            <a:avLst/>
          </a:prstGeom>
        </p:spPr>
      </p:pic>
      <p:sp>
        <p:nvSpPr>
          <p:cNvPr id="4" name="Rectangle 3"/>
          <p:cNvSpPr/>
          <p:nvPr/>
        </p:nvSpPr>
        <p:spPr>
          <a:xfrm>
            <a:off x="4146490" y="6279888"/>
            <a:ext cx="5165197" cy="261610"/>
          </a:xfrm>
          <a:prstGeom prst="rect">
            <a:avLst/>
          </a:prstGeom>
        </p:spPr>
        <p:txBody>
          <a:bodyPr wrap="none">
            <a:spAutoFit/>
          </a:bodyPr>
          <a:lstStyle/>
          <a:p>
            <a:pPr defTabSz="342991"/>
            <a:r>
              <a:rPr lang="en-US" sz="1100" dirty="0">
                <a:solidFill>
                  <a:prstClr val="black"/>
                </a:solidFill>
              </a:rPr>
              <a:t>Photograph used with permission from the Erickson family in memory of baby Gabriel</a:t>
            </a:r>
          </a:p>
        </p:txBody>
      </p:sp>
    </p:spTree>
    <p:extLst>
      <p:ext uri="{BB962C8B-B14F-4D97-AF65-F5344CB8AC3E}">
        <p14:creationId xmlns:p14="http://schemas.microsoft.com/office/powerpoint/2010/main" val="270179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019" y="603137"/>
            <a:ext cx="2947482" cy="4601183"/>
          </a:xfrm>
        </p:spPr>
        <p:txBody>
          <a:bodyPr/>
          <a:lstStyle/>
          <a:p>
            <a:r>
              <a:rPr lang="en-US" b="1" dirty="0">
                <a:solidFill>
                  <a:srgbClr val="43412D"/>
                </a:solidFill>
              </a:rPr>
              <a:t>“Sometimes hope is all we have to sooth us.” ~</a:t>
            </a:r>
            <a:r>
              <a:rPr lang="en-US" sz="2400" b="1" dirty="0">
                <a:solidFill>
                  <a:srgbClr val="43412D"/>
                </a:solidFill>
                <a:latin typeface="Lucida Handwriting" panose="03010101010101010101" pitchFamily="66" charset="0"/>
              </a:rPr>
              <a:t>Donna</a:t>
            </a:r>
            <a:endParaRPr lang="en-US" sz="2400" b="1" dirty="0">
              <a:solidFill>
                <a:srgbClr val="43412D"/>
              </a:solidFill>
            </a:endParaRPr>
          </a:p>
        </p:txBody>
      </p:sp>
      <p:pic>
        <p:nvPicPr>
          <p:cNvPr id="3" name="Picture 2"/>
          <p:cNvPicPr>
            <a:picLocks noChangeAspect="1"/>
          </p:cNvPicPr>
          <p:nvPr/>
        </p:nvPicPr>
        <p:blipFill>
          <a:blip r:embed="rId3">
            <a:duotone>
              <a:prstClr val="black"/>
              <a:schemeClr val="accent6">
                <a:tint val="45000"/>
                <a:satMod val="400000"/>
              </a:schemeClr>
            </a:duotone>
          </a:blip>
          <a:stretch>
            <a:fillRect/>
          </a:stretch>
        </p:blipFill>
        <p:spPr>
          <a:xfrm>
            <a:off x="3595190" y="603137"/>
            <a:ext cx="8380506" cy="5566157"/>
          </a:xfrm>
          <a:prstGeom prst="rect">
            <a:avLst/>
          </a:prstGeom>
          <a:ln>
            <a:noFill/>
          </a:ln>
          <a:effectLst>
            <a:softEdge rad="112500"/>
          </a:effectLst>
        </p:spPr>
      </p:pic>
      <p:sp>
        <p:nvSpPr>
          <p:cNvPr id="4" name="Rectangle 3"/>
          <p:cNvSpPr/>
          <p:nvPr/>
        </p:nvSpPr>
        <p:spPr>
          <a:xfrm>
            <a:off x="5467340" y="6169294"/>
            <a:ext cx="4636206" cy="261610"/>
          </a:xfrm>
          <a:prstGeom prst="rect">
            <a:avLst/>
          </a:prstGeom>
        </p:spPr>
        <p:txBody>
          <a:bodyPr wrap="none">
            <a:spAutoFit/>
          </a:bodyPr>
          <a:lstStyle/>
          <a:p>
            <a:pPr defTabSz="342991"/>
            <a:r>
              <a:rPr lang="en-US" sz="1100" dirty="0">
                <a:solidFill>
                  <a:prstClr val="black"/>
                </a:solidFill>
              </a:rPr>
              <a:t>Photograph used with permission from the Kerns family in memory of baby J</a:t>
            </a:r>
          </a:p>
        </p:txBody>
      </p:sp>
    </p:spTree>
    <p:extLst>
      <p:ext uri="{BB962C8B-B14F-4D97-AF65-F5344CB8AC3E}">
        <p14:creationId xmlns:p14="http://schemas.microsoft.com/office/powerpoint/2010/main" val="8005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61200" y="1437856"/>
            <a:ext cx="3810000" cy="4031873"/>
          </a:xfrm>
          <a:prstGeom prst="rect">
            <a:avLst/>
          </a:prstGeom>
        </p:spPr>
        <p:txBody>
          <a:bodyPr wrap="square">
            <a:spAutoFit/>
          </a:bodyPr>
          <a:lstStyle/>
          <a:p>
            <a:pPr marL="282177" lvl="0" indent="-285750" defTabSz="685983">
              <a:lnSpc>
                <a:spcPct val="90000"/>
              </a:lnSpc>
              <a:spcBef>
                <a:spcPts val="1200"/>
              </a:spcBef>
              <a:buFont typeface="Wingdings" panose="05000000000000000000" pitchFamily="2" charset="2"/>
              <a:buChar char="q"/>
            </a:pPr>
            <a:r>
              <a:rPr lang="en-US" sz="2400" dirty="0">
                <a:solidFill>
                  <a:srgbClr val="164B4F"/>
                </a:solidFill>
              </a:rPr>
              <a:t>What is the one thing you are most fearful of?</a:t>
            </a:r>
          </a:p>
          <a:p>
            <a:pPr lvl="0" defTabSz="685983">
              <a:lnSpc>
                <a:spcPct val="90000"/>
              </a:lnSpc>
              <a:spcBef>
                <a:spcPts val="1200"/>
              </a:spcBef>
            </a:pPr>
            <a:endParaRPr lang="en-US" sz="2400" dirty="0">
              <a:solidFill>
                <a:srgbClr val="164B4F"/>
              </a:solidFill>
            </a:endParaRPr>
          </a:p>
          <a:p>
            <a:pPr marL="282177" lvl="0" indent="-285750" defTabSz="685983">
              <a:lnSpc>
                <a:spcPct val="90000"/>
              </a:lnSpc>
              <a:spcBef>
                <a:spcPts val="1200"/>
              </a:spcBef>
              <a:buFont typeface="Wingdings" panose="05000000000000000000" pitchFamily="2" charset="2"/>
              <a:buChar char="q"/>
            </a:pPr>
            <a:r>
              <a:rPr lang="en-US" sz="2400" dirty="0">
                <a:solidFill>
                  <a:srgbClr val="164B4F"/>
                </a:solidFill>
              </a:rPr>
              <a:t>Many families in your situation tell us…is it that way for you?</a:t>
            </a:r>
          </a:p>
          <a:p>
            <a:pPr marL="282177" lvl="0" indent="-285750" defTabSz="685983">
              <a:lnSpc>
                <a:spcPct val="90000"/>
              </a:lnSpc>
              <a:spcBef>
                <a:spcPts val="1200"/>
              </a:spcBef>
              <a:buFont typeface="Wingdings" panose="05000000000000000000" pitchFamily="2" charset="2"/>
              <a:buChar char="q"/>
            </a:pPr>
            <a:endParaRPr lang="en-US" sz="2400" dirty="0">
              <a:solidFill>
                <a:srgbClr val="164B4F"/>
              </a:solidFill>
            </a:endParaRPr>
          </a:p>
          <a:p>
            <a:pPr marL="282177" lvl="0" indent="-285750" defTabSz="685983">
              <a:lnSpc>
                <a:spcPct val="90000"/>
              </a:lnSpc>
              <a:spcBef>
                <a:spcPts val="1200"/>
              </a:spcBef>
              <a:buFont typeface="Wingdings" panose="05000000000000000000" pitchFamily="2" charset="2"/>
              <a:buChar char="q"/>
            </a:pPr>
            <a:r>
              <a:rPr lang="en-US" sz="2400" dirty="0">
                <a:solidFill>
                  <a:srgbClr val="164B4F"/>
                </a:solidFill>
              </a:rPr>
              <a:t>Other families who have been in this situation or in a similar situation…</a:t>
            </a:r>
          </a:p>
        </p:txBody>
      </p:sp>
      <p:sp>
        <p:nvSpPr>
          <p:cNvPr id="3" name="TextBox 2"/>
          <p:cNvSpPr txBox="1"/>
          <p:nvPr/>
        </p:nvSpPr>
        <p:spPr>
          <a:xfrm>
            <a:off x="11137900" y="6260106"/>
            <a:ext cx="850900" cy="369332"/>
          </a:xfrm>
          <a:prstGeom prst="rect">
            <a:avLst/>
          </a:prstGeom>
          <a:noFill/>
        </p:spPr>
        <p:txBody>
          <a:bodyPr wrap="square" rtlCol="0">
            <a:spAutoFit/>
          </a:bodyPr>
          <a:lstStyle/>
          <a:p>
            <a:r>
              <a:rPr lang="en-US" sz="1200" b="1" dirty="0"/>
              <a:t>RTS,2004</a:t>
            </a:r>
            <a:r>
              <a:rPr lang="en-US" dirty="0"/>
              <a:t> </a:t>
            </a:r>
          </a:p>
        </p:txBody>
      </p:sp>
      <p:sp>
        <p:nvSpPr>
          <p:cNvPr id="4" name="Rectangle 3"/>
          <p:cNvSpPr/>
          <p:nvPr/>
        </p:nvSpPr>
        <p:spPr>
          <a:xfrm>
            <a:off x="876300" y="1130080"/>
            <a:ext cx="6096000" cy="4647426"/>
          </a:xfrm>
          <a:prstGeom prst="rect">
            <a:avLst/>
          </a:prstGeom>
        </p:spPr>
        <p:txBody>
          <a:bodyPr>
            <a:spAutoFit/>
          </a:bodyPr>
          <a:lstStyle/>
          <a:p>
            <a:pPr marL="339327" lvl="0" indent="-342900" defTabSz="685983">
              <a:lnSpc>
                <a:spcPct val="90000"/>
              </a:lnSpc>
              <a:spcBef>
                <a:spcPts val="1200"/>
              </a:spcBef>
              <a:buFont typeface="Wingdings" panose="05000000000000000000" pitchFamily="2" charset="2"/>
              <a:buChar char="q"/>
            </a:pPr>
            <a:r>
              <a:rPr lang="en-US" sz="2400" dirty="0">
                <a:solidFill>
                  <a:srgbClr val="164B4F"/>
                </a:solidFill>
              </a:rPr>
              <a:t>What did this pregnancy mean to you?</a:t>
            </a:r>
          </a:p>
          <a:p>
            <a:pPr marL="339327" lvl="0" indent="-342900" defTabSz="685983">
              <a:lnSpc>
                <a:spcPct val="90000"/>
              </a:lnSpc>
              <a:spcBef>
                <a:spcPts val="1200"/>
              </a:spcBef>
              <a:buFont typeface="Wingdings" panose="05000000000000000000" pitchFamily="2" charset="2"/>
              <a:buChar char="q"/>
            </a:pPr>
            <a:endParaRPr lang="en-US" sz="2400" dirty="0">
              <a:solidFill>
                <a:srgbClr val="164B4F"/>
              </a:solidFill>
            </a:endParaRPr>
          </a:p>
          <a:p>
            <a:pPr marL="339327" lvl="0" indent="-342900" defTabSz="685983">
              <a:lnSpc>
                <a:spcPct val="90000"/>
              </a:lnSpc>
              <a:spcBef>
                <a:spcPts val="1200"/>
              </a:spcBef>
              <a:buFont typeface="Wingdings" panose="05000000000000000000" pitchFamily="2" charset="2"/>
              <a:buChar char="q"/>
            </a:pPr>
            <a:r>
              <a:rPr lang="en-US" sz="2400" dirty="0">
                <a:solidFill>
                  <a:srgbClr val="164B4F"/>
                </a:solidFill>
              </a:rPr>
              <a:t>I wish things were different…</a:t>
            </a:r>
          </a:p>
          <a:p>
            <a:pPr marL="339327" lvl="0" indent="-342900" defTabSz="685983">
              <a:lnSpc>
                <a:spcPct val="90000"/>
              </a:lnSpc>
              <a:spcBef>
                <a:spcPts val="1200"/>
              </a:spcBef>
              <a:buFont typeface="Wingdings" panose="05000000000000000000" pitchFamily="2" charset="2"/>
              <a:buChar char="q"/>
            </a:pPr>
            <a:endParaRPr lang="en-US" sz="2400" dirty="0">
              <a:solidFill>
                <a:srgbClr val="164B4F"/>
              </a:solidFill>
            </a:endParaRPr>
          </a:p>
          <a:p>
            <a:pPr marL="339327" lvl="0" indent="-342900" defTabSz="685983">
              <a:lnSpc>
                <a:spcPct val="90000"/>
              </a:lnSpc>
              <a:spcBef>
                <a:spcPts val="1200"/>
              </a:spcBef>
              <a:buFont typeface="Wingdings" panose="05000000000000000000" pitchFamily="2" charset="2"/>
              <a:buChar char="q"/>
            </a:pPr>
            <a:r>
              <a:rPr lang="en-US" sz="2400" dirty="0">
                <a:solidFill>
                  <a:srgbClr val="164B4F"/>
                </a:solidFill>
              </a:rPr>
              <a:t>No words can express how sorry I am</a:t>
            </a:r>
          </a:p>
          <a:p>
            <a:pPr marL="339327" lvl="0" indent="-342900" defTabSz="685983">
              <a:lnSpc>
                <a:spcPct val="90000"/>
              </a:lnSpc>
              <a:spcBef>
                <a:spcPts val="1200"/>
              </a:spcBef>
              <a:buFont typeface="Wingdings" panose="05000000000000000000" pitchFamily="2" charset="2"/>
              <a:buChar char="q"/>
            </a:pPr>
            <a:endParaRPr lang="en-US" sz="2400" dirty="0">
              <a:solidFill>
                <a:srgbClr val="164B4F"/>
              </a:solidFill>
            </a:endParaRPr>
          </a:p>
          <a:p>
            <a:pPr marL="339327" lvl="0" indent="-342900" defTabSz="685983">
              <a:lnSpc>
                <a:spcPct val="90000"/>
              </a:lnSpc>
              <a:spcBef>
                <a:spcPts val="1200"/>
              </a:spcBef>
              <a:buFont typeface="Wingdings" panose="05000000000000000000" pitchFamily="2" charset="2"/>
              <a:buChar char="q"/>
            </a:pPr>
            <a:r>
              <a:rPr lang="en-US" sz="2400" dirty="0">
                <a:solidFill>
                  <a:srgbClr val="164B4F"/>
                </a:solidFill>
              </a:rPr>
              <a:t>I’m sure you are both exhausted. It must have been a long night.</a:t>
            </a:r>
          </a:p>
          <a:p>
            <a:pPr marL="339327" lvl="0" indent="-342900" defTabSz="685983">
              <a:lnSpc>
                <a:spcPct val="90000"/>
              </a:lnSpc>
              <a:spcBef>
                <a:spcPts val="1200"/>
              </a:spcBef>
              <a:buFont typeface="Wingdings" panose="05000000000000000000" pitchFamily="2" charset="2"/>
              <a:buChar char="q"/>
            </a:pPr>
            <a:endParaRPr lang="en-US" sz="2400" dirty="0">
              <a:solidFill>
                <a:srgbClr val="164B4F"/>
              </a:solidFill>
            </a:endParaRPr>
          </a:p>
          <a:p>
            <a:pPr marL="339327" lvl="0" indent="-342900" defTabSz="685983">
              <a:lnSpc>
                <a:spcPct val="90000"/>
              </a:lnSpc>
              <a:spcBef>
                <a:spcPts val="1200"/>
              </a:spcBef>
              <a:buFont typeface="Wingdings" panose="05000000000000000000" pitchFamily="2" charset="2"/>
              <a:buChar char="q"/>
            </a:pPr>
            <a:r>
              <a:rPr lang="en-US" sz="2400" dirty="0">
                <a:solidFill>
                  <a:srgbClr val="164B4F"/>
                </a:solidFill>
              </a:rPr>
              <a:t>Is there anyone I can call for you?</a:t>
            </a:r>
          </a:p>
        </p:txBody>
      </p:sp>
    </p:spTree>
    <p:extLst>
      <p:ext uri="{BB962C8B-B14F-4D97-AF65-F5344CB8AC3E}">
        <p14:creationId xmlns:p14="http://schemas.microsoft.com/office/powerpoint/2010/main" val="1057424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55800" y="5276737"/>
            <a:ext cx="8013700" cy="1015663"/>
          </a:xfrm>
          <a:prstGeom prst="rect">
            <a:avLst/>
          </a:prstGeom>
        </p:spPr>
        <p:txBody>
          <a:bodyPr wrap="square">
            <a:spAutoFit/>
          </a:bodyPr>
          <a:lstStyle/>
          <a:p>
            <a:r>
              <a:rPr lang="en-US" sz="2000" b="1" i="1" dirty="0"/>
              <a:t>“I want to talk to you about your choices for _________. I know this is an overwhelming time and your brain probably feels a little foggy, so we’ll talk for awhile, then I’ll come back later and we’ll go over it again.”</a:t>
            </a:r>
          </a:p>
        </p:txBody>
      </p:sp>
      <p:sp>
        <p:nvSpPr>
          <p:cNvPr id="4" name="TextBox 3"/>
          <p:cNvSpPr txBox="1"/>
          <p:nvPr/>
        </p:nvSpPr>
        <p:spPr>
          <a:xfrm>
            <a:off x="2844800" y="762000"/>
            <a:ext cx="6235700" cy="646331"/>
          </a:xfrm>
          <a:prstGeom prst="rect">
            <a:avLst/>
          </a:prstGeom>
          <a:noFill/>
        </p:spPr>
        <p:txBody>
          <a:bodyPr wrap="square" rtlCol="0">
            <a:spAutoFit/>
          </a:bodyPr>
          <a:lstStyle/>
          <a:p>
            <a:r>
              <a:rPr lang="en-US" sz="3600" b="1" dirty="0">
                <a:latin typeface="+mj-lt"/>
              </a:rPr>
              <a:t>“Put all the cards on the table”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7225" y="1498917"/>
            <a:ext cx="5530850" cy="3687233"/>
          </a:xfrm>
          <a:prstGeom prst="rect">
            <a:avLst/>
          </a:prstGeom>
          <a:ln>
            <a:noFill/>
          </a:ln>
          <a:effectLst>
            <a:softEdge rad="112500"/>
          </a:effectLst>
        </p:spPr>
      </p:pic>
      <p:sp>
        <p:nvSpPr>
          <p:cNvPr id="2" name="TextBox 1"/>
          <p:cNvSpPr txBox="1"/>
          <p:nvPr/>
        </p:nvSpPr>
        <p:spPr>
          <a:xfrm>
            <a:off x="5334000" y="4999737"/>
            <a:ext cx="4800600" cy="276999"/>
          </a:xfrm>
          <a:prstGeom prst="rect">
            <a:avLst/>
          </a:prstGeom>
          <a:noFill/>
        </p:spPr>
        <p:txBody>
          <a:bodyPr wrap="square" rtlCol="0">
            <a:spAutoFit/>
          </a:bodyPr>
          <a:lstStyle/>
          <a:p>
            <a:r>
              <a:rPr lang="en-US" sz="1200" dirty="0"/>
              <a:t>Photo used with permission from the Dennin family.</a:t>
            </a:r>
          </a:p>
        </p:txBody>
      </p:sp>
    </p:spTree>
    <p:extLst>
      <p:ext uri="{BB962C8B-B14F-4D97-AF65-F5344CB8AC3E}">
        <p14:creationId xmlns:p14="http://schemas.microsoft.com/office/powerpoint/2010/main" val="552897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5600" y="518349"/>
            <a:ext cx="9182100" cy="2062103"/>
          </a:xfrm>
          <a:prstGeom prst="rect">
            <a:avLst/>
          </a:prstGeom>
        </p:spPr>
        <p:txBody>
          <a:bodyPr wrap="square">
            <a:spAutoFit/>
          </a:bodyPr>
          <a:lstStyle/>
          <a:p>
            <a:pPr lvl="0"/>
            <a:r>
              <a:rPr lang="en-US" sz="3200" b="1" dirty="0">
                <a:solidFill>
                  <a:srgbClr val="2F2B20"/>
                </a:solidFill>
              </a:rPr>
              <a:t>“We didn’t know how to say goodbye. We didn’t even know what the options were. How were we supposed to leave the hospital without a baby?” </a:t>
            </a:r>
            <a:r>
              <a:rPr lang="en-US" sz="3200" b="1" dirty="0">
                <a:solidFill>
                  <a:srgbClr val="2F2B20"/>
                </a:solidFill>
                <a:latin typeface="Bradley Hand ITC" panose="03070402050302030203" pitchFamily="66" charset="0"/>
              </a:rPr>
              <a:t> Molly</a:t>
            </a:r>
            <a:endParaRPr lang="en-US" sz="3200" b="1" dirty="0">
              <a:solidFill>
                <a:srgbClr val="2F2B20"/>
              </a:solidFill>
            </a:endParaRPr>
          </a:p>
        </p:txBody>
      </p:sp>
      <p:pic>
        <p:nvPicPr>
          <p:cNvPr id="3" name="Picture 2"/>
          <p:cNvPicPr>
            <a:picLocks noChangeAspect="1"/>
          </p:cNvPicPr>
          <p:nvPr/>
        </p:nvPicPr>
        <p:blipFill>
          <a:blip r:embed="rId3"/>
          <a:stretch>
            <a:fillRect/>
          </a:stretch>
        </p:blipFill>
        <p:spPr>
          <a:xfrm>
            <a:off x="-101121" y="2938229"/>
            <a:ext cx="12394242" cy="981541"/>
          </a:xfrm>
          <a:prstGeom prst="rect">
            <a:avLst/>
          </a:prstGeom>
        </p:spPr>
      </p:pic>
      <p:pic>
        <p:nvPicPr>
          <p:cNvPr id="4" name="Picture 3"/>
          <p:cNvPicPr>
            <a:picLocks noChangeAspect="1"/>
          </p:cNvPicPr>
          <p:nvPr/>
        </p:nvPicPr>
        <p:blipFill>
          <a:blip r:embed="rId4"/>
          <a:stretch>
            <a:fillRect/>
          </a:stretch>
        </p:blipFill>
        <p:spPr>
          <a:xfrm>
            <a:off x="4434696" y="2560244"/>
            <a:ext cx="3322608" cy="1737511"/>
          </a:xfrm>
          <a:prstGeom prst="rect">
            <a:avLst/>
          </a:prstGeom>
        </p:spPr>
      </p:pic>
      <p:sp>
        <p:nvSpPr>
          <p:cNvPr id="6" name="TextBox 5"/>
          <p:cNvSpPr txBox="1"/>
          <p:nvPr/>
        </p:nvSpPr>
        <p:spPr>
          <a:xfrm>
            <a:off x="1479550" y="4508500"/>
            <a:ext cx="9982200" cy="1938992"/>
          </a:xfrm>
          <a:prstGeom prst="rect">
            <a:avLst/>
          </a:prstGeom>
          <a:noFill/>
        </p:spPr>
        <p:txBody>
          <a:bodyPr wrap="square" rtlCol="0">
            <a:spAutoFit/>
          </a:bodyPr>
          <a:lstStyle/>
          <a:p>
            <a:r>
              <a:rPr lang="en-US" sz="3200" b="1" dirty="0">
                <a:solidFill>
                  <a:srgbClr val="2F2B20"/>
                </a:solidFill>
              </a:rPr>
              <a:t>“Our nurse was really knowledgeable about our options for burial at a funeral home. It was really the only decision we </a:t>
            </a:r>
            <a:r>
              <a:rPr lang="en-US" sz="3200" b="1" i="1" dirty="0">
                <a:solidFill>
                  <a:srgbClr val="2F2B20"/>
                </a:solidFill>
              </a:rPr>
              <a:t>had</a:t>
            </a:r>
            <a:r>
              <a:rPr lang="en-US" sz="3200" b="1" dirty="0">
                <a:solidFill>
                  <a:srgbClr val="2F2B20"/>
                </a:solidFill>
              </a:rPr>
              <a:t> to make before I went home.” </a:t>
            </a:r>
          </a:p>
          <a:p>
            <a:r>
              <a:rPr lang="en-US" sz="2400" b="1" dirty="0">
                <a:solidFill>
                  <a:srgbClr val="2F2B20"/>
                </a:solidFill>
                <a:latin typeface="AR CHRISTY" panose="02000000000000000000" pitchFamily="2" charset="0"/>
              </a:rPr>
              <a:t>																		Stacey</a:t>
            </a:r>
            <a:endParaRPr lang="en-US" sz="2400" dirty="0">
              <a:latin typeface="AR CHRISTY" panose="02000000000000000000" pitchFamily="2" charset="0"/>
            </a:endParaRPr>
          </a:p>
        </p:txBody>
      </p:sp>
    </p:spTree>
    <p:extLst>
      <p:ext uri="{BB962C8B-B14F-4D97-AF65-F5344CB8AC3E}">
        <p14:creationId xmlns:p14="http://schemas.microsoft.com/office/powerpoint/2010/main" val="112297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b="1" dirty="0">
                <a:solidFill>
                  <a:schemeClr val="tx1"/>
                </a:solidFill>
              </a:rPr>
              <a:t>Objectives</a:t>
            </a:r>
          </a:p>
        </p:txBody>
      </p:sp>
      <p:sp>
        <p:nvSpPr>
          <p:cNvPr id="4" name="Rectangle 3"/>
          <p:cNvSpPr/>
          <p:nvPr/>
        </p:nvSpPr>
        <p:spPr>
          <a:xfrm>
            <a:off x="4082716" y="1123837"/>
            <a:ext cx="6096000" cy="4335867"/>
          </a:xfrm>
          <a:prstGeom prst="rect">
            <a:avLst/>
          </a:prstGeom>
        </p:spPr>
        <p:txBody>
          <a:bodyPr>
            <a:spAutoFit/>
          </a:bodyPr>
          <a:lstStyle/>
          <a:p>
            <a:pPr marL="457200" indent="-457200">
              <a:lnSpc>
                <a:spcPct val="107000"/>
              </a:lnSpc>
              <a:buAutoNum type="arabicPeriod"/>
            </a:pPr>
            <a:r>
              <a:rPr lang="en-US" sz="2400"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Develop awareness of grief practices     and phases of bereavement. </a:t>
            </a:r>
          </a:p>
          <a:p>
            <a:pPr marL="457200" indent="-457200">
              <a:lnSpc>
                <a:spcPct val="107000"/>
              </a:lnSpc>
              <a:buAutoNum type="arabicPeriod"/>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400"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2.  Identify patient/family wishes to help 	guide nursing interventions and to aid 	family in decision-making. </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rgbClr val="222222"/>
                </a:solidFill>
                <a:latin typeface="Arial" panose="020B0604020202020204" pitchFamily="34" charset="0"/>
                <a:ea typeface="Times New Roman" panose="02020603050405020304" pitchFamily="18" charset="0"/>
              </a:rPr>
              <a:t>3.  Provide information and resources to 	the patient/family through the use of 	compassionate, appropriate 	communication</a:t>
            </a:r>
            <a:endParaRPr lang="en-US" sz="2400" dirty="0"/>
          </a:p>
        </p:txBody>
      </p:sp>
    </p:spTree>
    <p:extLst>
      <p:ext uri="{BB962C8B-B14F-4D97-AF65-F5344CB8AC3E}">
        <p14:creationId xmlns:p14="http://schemas.microsoft.com/office/powerpoint/2010/main" val="302904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14176" y="1134765"/>
            <a:ext cx="9077824" cy="6051882"/>
          </a:xfrm>
          <a:prstGeom prst="rect">
            <a:avLst/>
          </a:prstGeom>
          <a:ln>
            <a:noFill/>
          </a:ln>
          <a:effectLst>
            <a:softEdge rad="112500"/>
          </a:effectLst>
        </p:spPr>
      </p:pic>
      <p:pic>
        <p:nvPicPr>
          <p:cNvPr id="2" name="Picture 1"/>
          <p:cNvPicPr>
            <a:picLocks noChangeAspect="1"/>
          </p:cNvPicPr>
          <p:nvPr/>
        </p:nvPicPr>
        <p:blipFill>
          <a:blip r:embed="rId4"/>
          <a:stretch>
            <a:fillRect/>
          </a:stretch>
        </p:blipFill>
        <p:spPr>
          <a:xfrm>
            <a:off x="420278" y="1134765"/>
            <a:ext cx="2526539" cy="1608037"/>
          </a:xfrm>
          <a:prstGeom prst="rect">
            <a:avLst/>
          </a:prstGeom>
          <a:ln>
            <a:noFill/>
          </a:ln>
          <a:effectLst>
            <a:softEdge rad="112500"/>
          </a:effectLst>
        </p:spPr>
      </p:pic>
      <p:sp>
        <p:nvSpPr>
          <p:cNvPr id="6" name="Rectangle 5"/>
          <p:cNvSpPr/>
          <p:nvPr/>
        </p:nvSpPr>
        <p:spPr>
          <a:xfrm>
            <a:off x="357956" y="211435"/>
            <a:ext cx="568533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tx1"/>
                  </a:solidFill>
                </a:ln>
                <a:solidFill>
                  <a:schemeClr val="accent3"/>
                </a:solidFill>
                <a:effectLst/>
                <a:latin typeface="+mj-lt"/>
              </a:rPr>
              <a:t>Gabriel’s Garden…</a:t>
            </a:r>
          </a:p>
        </p:txBody>
      </p:sp>
      <p:sp>
        <p:nvSpPr>
          <p:cNvPr id="7" name="Title 6"/>
          <p:cNvSpPr>
            <a:spLocks noGrp="1"/>
          </p:cNvSpPr>
          <p:nvPr>
            <p:ph type="title"/>
          </p:nvPr>
        </p:nvSpPr>
        <p:spPr>
          <a:xfrm>
            <a:off x="420278" y="1659414"/>
            <a:ext cx="2947482" cy="4601183"/>
          </a:xfrm>
        </p:spPr>
        <p:txBody>
          <a:bodyPr/>
          <a:lstStyle/>
          <a:p>
            <a:r>
              <a:rPr lang="en-US" b="1" dirty="0">
                <a:solidFill>
                  <a:srgbClr val="43412D"/>
                </a:solidFill>
              </a:rPr>
              <a:t>“How many more could I put there?”</a:t>
            </a:r>
          </a:p>
        </p:txBody>
      </p:sp>
    </p:spTree>
    <p:extLst>
      <p:ext uri="{BB962C8B-B14F-4D97-AF65-F5344CB8AC3E}">
        <p14:creationId xmlns:p14="http://schemas.microsoft.com/office/powerpoint/2010/main" val="1726012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6">
                <a:tint val="45000"/>
                <a:satMod val="400000"/>
              </a:schemeClr>
            </a:duotone>
          </a:blip>
          <a:stretch>
            <a:fillRect/>
          </a:stretch>
        </p:blipFill>
        <p:spPr>
          <a:xfrm>
            <a:off x="4503329" y="-1648823"/>
            <a:ext cx="5567020" cy="9896925"/>
          </a:xfrm>
          <a:prstGeom prst="rect">
            <a:avLst/>
          </a:prstGeom>
          <a:ln>
            <a:noFill/>
          </a:ln>
          <a:effectLst>
            <a:softEdge rad="190500"/>
          </a:effectLst>
        </p:spPr>
      </p:pic>
      <p:sp>
        <p:nvSpPr>
          <p:cNvPr id="3" name="Title 2"/>
          <p:cNvSpPr>
            <a:spLocks noGrp="1"/>
          </p:cNvSpPr>
          <p:nvPr>
            <p:ph type="title"/>
          </p:nvPr>
        </p:nvSpPr>
        <p:spPr>
          <a:xfrm>
            <a:off x="1102005" y="897447"/>
            <a:ext cx="2947482" cy="4601183"/>
          </a:xfrm>
        </p:spPr>
        <p:txBody>
          <a:bodyPr/>
          <a:lstStyle/>
          <a:p>
            <a:r>
              <a:rPr lang="en-US" b="1" dirty="0">
                <a:solidFill>
                  <a:srgbClr val="43412D"/>
                </a:solidFill>
              </a:rPr>
              <a:t>“Help me meet my babies.” </a:t>
            </a:r>
            <a:br>
              <a:rPr lang="en-US" b="1" dirty="0">
                <a:solidFill>
                  <a:srgbClr val="43412D"/>
                </a:solidFill>
              </a:rPr>
            </a:br>
            <a:r>
              <a:rPr lang="en-US" b="1" dirty="0">
                <a:solidFill>
                  <a:srgbClr val="43412D"/>
                </a:solidFill>
                <a:latin typeface="Monotype Corsiva" panose="03010101010201010101" pitchFamily="66" charset="0"/>
              </a:rPr>
              <a:t>~Lena</a:t>
            </a:r>
          </a:p>
        </p:txBody>
      </p:sp>
    </p:spTree>
    <p:extLst>
      <p:ext uri="{BB962C8B-B14F-4D97-AF65-F5344CB8AC3E}">
        <p14:creationId xmlns:p14="http://schemas.microsoft.com/office/powerpoint/2010/main" val="387185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26814" y="1546495"/>
            <a:ext cx="5795315" cy="4346486"/>
          </a:xfrm>
          <a:prstGeom prst="rect">
            <a:avLst/>
          </a:prstGeom>
          <a:ln>
            <a:noFill/>
          </a:ln>
          <a:effectLst>
            <a:softEdge rad="112500"/>
          </a:effectLst>
        </p:spPr>
      </p:pic>
      <p:pic>
        <p:nvPicPr>
          <p:cNvPr id="2" name="Picture 1"/>
          <p:cNvPicPr>
            <a:picLocks noChangeAspect="1"/>
          </p:cNvPicPr>
          <p:nvPr/>
        </p:nvPicPr>
        <p:blipFill>
          <a:blip r:embed="rId4"/>
          <a:stretch>
            <a:fillRect/>
          </a:stretch>
        </p:blipFill>
        <p:spPr>
          <a:xfrm>
            <a:off x="0" y="30117"/>
            <a:ext cx="4441371" cy="3331028"/>
          </a:xfrm>
          <a:prstGeom prst="rect">
            <a:avLst/>
          </a:prstGeom>
          <a:ln>
            <a:noFill/>
          </a:ln>
          <a:effectLst>
            <a:softEdge rad="112500"/>
          </a:effectLst>
        </p:spPr>
      </p:pic>
      <p:pic>
        <p:nvPicPr>
          <p:cNvPr id="4" name="Picture 3"/>
          <p:cNvPicPr>
            <a:picLocks noChangeAspect="1"/>
          </p:cNvPicPr>
          <p:nvPr/>
        </p:nvPicPr>
        <p:blipFill>
          <a:blip r:embed="rId5"/>
          <a:stretch>
            <a:fillRect/>
          </a:stretch>
        </p:blipFill>
        <p:spPr>
          <a:xfrm>
            <a:off x="7632336" y="3191691"/>
            <a:ext cx="4888412" cy="3666309"/>
          </a:xfrm>
          <a:prstGeom prst="rect">
            <a:avLst/>
          </a:prstGeom>
          <a:ln>
            <a:noFill/>
          </a:ln>
          <a:effectLst>
            <a:softEdge rad="112500"/>
          </a:effectLst>
        </p:spPr>
      </p:pic>
      <p:sp>
        <p:nvSpPr>
          <p:cNvPr id="5" name="TextBox 4"/>
          <p:cNvSpPr txBox="1"/>
          <p:nvPr/>
        </p:nvSpPr>
        <p:spPr>
          <a:xfrm>
            <a:off x="2607368" y="5892981"/>
            <a:ext cx="5384800" cy="261610"/>
          </a:xfrm>
          <a:prstGeom prst="rect">
            <a:avLst/>
          </a:prstGeom>
          <a:noFill/>
        </p:spPr>
        <p:txBody>
          <a:bodyPr wrap="square" rtlCol="0">
            <a:spAutoFit/>
          </a:bodyPr>
          <a:lstStyle/>
          <a:p>
            <a:r>
              <a:rPr lang="en-US" sz="1100" dirty="0"/>
              <a:t>Photographs used with permission from the McGhee family in memory of baby Sophia</a:t>
            </a:r>
          </a:p>
        </p:txBody>
      </p:sp>
    </p:spTree>
    <p:extLst>
      <p:ext uri="{BB962C8B-B14F-4D97-AF65-F5344CB8AC3E}">
        <p14:creationId xmlns:p14="http://schemas.microsoft.com/office/powerpoint/2010/main" val="2794368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87500" y="0"/>
            <a:ext cx="9144000" cy="6858000"/>
          </a:xfrm>
          <a:prstGeom prst="rect">
            <a:avLst/>
          </a:prstGeom>
          <a:ln>
            <a:noFill/>
          </a:ln>
          <a:effectLst>
            <a:softEdge rad="112500"/>
          </a:effectLst>
        </p:spPr>
      </p:pic>
      <p:sp>
        <p:nvSpPr>
          <p:cNvPr id="2" name="TextBox 1"/>
          <p:cNvSpPr txBox="1"/>
          <p:nvPr/>
        </p:nvSpPr>
        <p:spPr>
          <a:xfrm>
            <a:off x="6946900" y="127000"/>
            <a:ext cx="5245100" cy="369332"/>
          </a:xfrm>
          <a:prstGeom prst="rect">
            <a:avLst/>
          </a:prstGeom>
          <a:noFill/>
        </p:spPr>
        <p:txBody>
          <a:bodyPr wrap="square" rtlCol="0">
            <a:spAutoFit/>
          </a:bodyPr>
          <a:lstStyle/>
          <a:p>
            <a:r>
              <a:rPr lang="en-US" dirty="0"/>
              <a:t>Photo used with permission from the Ormond Family.</a:t>
            </a:r>
          </a:p>
        </p:txBody>
      </p:sp>
    </p:spTree>
    <p:extLst>
      <p:ext uri="{BB962C8B-B14F-4D97-AF65-F5344CB8AC3E}">
        <p14:creationId xmlns:p14="http://schemas.microsoft.com/office/powerpoint/2010/main" val="3338527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02372" y="2603849"/>
            <a:ext cx="5226028" cy="7833007"/>
          </a:xfrm>
          <a:prstGeom prst="rect">
            <a:avLst/>
          </a:prstGeom>
        </p:spPr>
      </p:pic>
      <p:pic>
        <p:nvPicPr>
          <p:cNvPr id="3" name="Picture 2"/>
          <p:cNvPicPr>
            <a:picLocks noChangeAspect="1"/>
          </p:cNvPicPr>
          <p:nvPr/>
        </p:nvPicPr>
        <p:blipFill>
          <a:blip r:embed="rId3"/>
          <a:stretch>
            <a:fillRect/>
          </a:stretch>
        </p:blipFill>
        <p:spPr>
          <a:xfrm>
            <a:off x="82663" y="119358"/>
            <a:ext cx="4389500" cy="3140117"/>
          </a:xfrm>
          <a:prstGeom prst="rect">
            <a:avLst/>
          </a:prstGeom>
        </p:spPr>
      </p:pic>
      <p:pic>
        <p:nvPicPr>
          <p:cNvPr id="4" name="Picture 3"/>
          <p:cNvPicPr>
            <a:picLocks noChangeAspect="1"/>
          </p:cNvPicPr>
          <p:nvPr/>
        </p:nvPicPr>
        <p:blipFill>
          <a:blip r:embed="rId4"/>
          <a:stretch>
            <a:fillRect/>
          </a:stretch>
        </p:blipFill>
        <p:spPr>
          <a:xfrm>
            <a:off x="95365" y="3259475"/>
            <a:ext cx="4389500" cy="3292125"/>
          </a:xfrm>
          <a:prstGeom prst="rect">
            <a:avLst/>
          </a:prstGeom>
        </p:spPr>
      </p:pic>
      <p:sp>
        <p:nvSpPr>
          <p:cNvPr id="5" name="Rectangle 4"/>
          <p:cNvSpPr/>
          <p:nvPr/>
        </p:nvSpPr>
        <p:spPr>
          <a:xfrm>
            <a:off x="0" y="6537300"/>
            <a:ext cx="4936164" cy="253916"/>
          </a:xfrm>
          <a:prstGeom prst="rect">
            <a:avLst/>
          </a:prstGeom>
        </p:spPr>
        <p:txBody>
          <a:bodyPr wrap="square">
            <a:spAutoFit/>
          </a:bodyPr>
          <a:lstStyle/>
          <a:p>
            <a:pPr defTabSz="342991"/>
            <a:r>
              <a:rPr lang="en-US" sz="1000" dirty="0">
                <a:solidFill>
                  <a:prstClr val="black"/>
                </a:solidFill>
              </a:rPr>
              <a:t>Photographs used with permission from the Dennin family in memory of baby Conner</a:t>
            </a:r>
          </a:p>
        </p:txBody>
      </p:sp>
      <p:sp>
        <p:nvSpPr>
          <p:cNvPr id="6" name="Title 5"/>
          <p:cNvSpPr>
            <a:spLocks noGrp="1"/>
          </p:cNvSpPr>
          <p:nvPr>
            <p:ph type="title"/>
          </p:nvPr>
        </p:nvSpPr>
        <p:spPr>
          <a:xfrm>
            <a:off x="4665518" y="2617637"/>
            <a:ext cx="3503090" cy="2094707"/>
          </a:xfrm>
        </p:spPr>
        <p:txBody>
          <a:bodyPr/>
          <a:lstStyle/>
          <a:p>
            <a:r>
              <a:rPr lang="en-US" b="1" dirty="0">
                <a:solidFill>
                  <a:srgbClr val="43412D"/>
                </a:solidFill>
              </a:rPr>
              <a:t>Include family members and focus on the perfect</a:t>
            </a:r>
          </a:p>
        </p:txBody>
      </p:sp>
      <p:pic>
        <p:nvPicPr>
          <p:cNvPr id="7" name="Picture 6"/>
          <p:cNvPicPr>
            <a:picLocks noChangeAspect="1"/>
          </p:cNvPicPr>
          <p:nvPr/>
        </p:nvPicPr>
        <p:blipFill>
          <a:blip r:embed="rId5"/>
          <a:stretch>
            <a:fillRect/>
          </a:stretch>
        </p:blipFill>
        <p:spPr>
          <a:xfrm>
            <a:off x="4541962" y="4712344"/>
            <a:ext cx="3044777" cy="2438248"/>
          </a:xfrm>
          <a:prstGeom prst="rect">
            <a:avLst/>
          </a:prstGeom>
          <a:ln>
            <a:noFill/>
          </a:ln>
          <a:effectLst>
            <a:softEdge rad="112500"/>
          </a:effectLst>
        </p:spPr>
      </p:pic>
      <p:pic>
        <p:nvPicPr>
          <p:cNvPr id="8" name="Picture 7"/>
          <p:cNvPicPr>
            <a:picLocks noChangeAspect="1"/>
          </p:cNvPicPr>
          <p:nvPr/>
        </p:nvPicPr>
        <p:blipFill>
          <a:blip r:embed="rId6"/>
          <a:stretch>
            <a:fillRect/>
          </a:stretch>
        </p:blipFill>
        <p:spPr>
          <a:xfrm>
            <a:off x="8191173" y="42896"/>
            <a:ext cx="3848427" cy="2560953"/>
          </a:xfrm>
          <a:prstGeom prst="rect">
            <a:avLst/>
          </a:prstGeom>
          <a:ln>
            <a:noFill/>
          </a:ln>
          <a:effectLst>
            <a:softEdge rad="112500"/>
          </a:effectLst>
        </p:spPr>
      </p:pic>
      <p:pic>
        <p:nvPicPr>
          <p:cNvPr id="9" name="Picture 8"/>
          <p:cNvPicPr>
            <a:picLocks noChangeAspect="1"/>
          </p:cNvPicPr>
          <p:nvPr/>
        </p:nvPicPr>
        <p:blipFill>
          <a:blip r:embed="rId7"/>
          <a:stretch>
            <a:fillRect/>
          </a:stretch>
        </p:blipFill>
        <p:spPr>
          <a:xfrm>
            <a:off x="4472162" y="113557"/>
            <a:ext cx="3889801" cy="2718312"/>
          </a:xfrm>
          <a:prstGeom prst="rect">
            <a:avLst/>
          </a:prstGeom>
        </p:spPr>
      </p:pic>
      <p:pic>
        <p:nvPicPr>
          <p:cNvPr id="10" name="Content Placeholder 5"/>
          <p:cNvPicPr>
            <a:picLocks noChangeAspect="1"/>
          </p:cNvPicPr>
          <p:nvPr/>
        </p:nvPicPr>
        <p:blipFill>
          <a:blip r:embed="rId8"/>
          <a:stretch>
            <a:fillRect/>
          </a:stretch>
        </p:blipFill>
        <p:spPr>
          <a:xfrm>
            <a:off x="4258819" y="-35806"/>
            <a:ext cx="4145699" cy="310328"/>
          </a:xfrm>
          <a:prstGeom prst="rect">
            <a:avLst/>
          </a:prstGeom>
        </p:spPr>
      </p:pic>
    </p:spTree>
    <p:extLst>
      <p:ext uri="{BB962C8B-B14F-4D97-AF65-F5344CB8AC3E}">
        <p14:creationId xmlns:p14="http://schemas.microsoft.com/office/powerpoint/2010/main" val="2017181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28000">
              <a:schemeClr val="accent2">
                <a:alpha val="75000"/>
                <a:lumMod val="85000"/>
              </a:schemeClr>
            </a:gs>
            <a:gs pos="64593">
              <a:srgbClr val="E6E5D9"/>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1732" y="1102352"/>
            <a:ext cx="2947482" cy="4601183"/>
          </a:xfrm>
        </p:spPr>
        <p:txBody>
          <a:bodyPr/>
          <a:lstStyle/>
          <a:p>
            <a:r>
              <a:rPr lang="en-US" b="1" dirty="0">
                <a:solidFill>
                  <a:srgbClr val="43412D"/>
                </a:solidFill>
              </a:rPr>
              <a:t>Respectful Care &amp; Role Modeling Parenting</a:t>
            </a:r>
          </a:p>
        </p:txBody>
      </p:sp>
      <p:pic>
        <p:nvPicPr>
          <p:cNvPr id="3" name="Picture 2"/>
          <p:cNvPicPr>
            <a:picLocks noChangeAspect="1"/>
          </p:cNvPicPr>
          <p:nvPr/>
        </p:nvPicPr>
        <p:blipFill>
          <a:blip r:embed="rId2">
            <a:duotone>
              <a:prstClr val="black"/>
              <a:schemeClr val="accent6">
                <a:tint val="45000"/>
                <a:satMod val="400000"/>
              </a:schemeClr>
            </a:duotone>
          </a:blip>
          <a:stretch>
            <a:fillRect/>
          </a:stretch>
        </p:blipFill>
        <p:spPr>
          <a:xfrm>
            <a:off x="3369214" y="652765"/>
            <a:ext cx="7249048" cy="4895606"/>
          </a:xfrm>
          <a:prstGeom prst="rect">
            <a:avLst/>
          </a:prstGeom>
          <a:ln>
            <a:noFill/>
          </a:ln>
          <a:effectLst>
            <a:softEdge rad="190500"/>
          </a:effectLst>
        </p:spPr>
      </p:pic>
      <p:pic>
        <p:nvPicPr>
          <p:cNvPr id="4" name="Content Placeholder 5"/>
          <p:cNvPicPr>
            <a:picLocks noChangeAspect="1"/>
          </p:cNvPicPr>
          <p:nvPr/>
        </p:nvPicPr>
        <p:blipFill>
          <a:blip r:embed="rId3"/>
          <a:stretch>
            <a:fillRect/>
          </a:stretch>
        </p:blipFill>
        <p:spPr>
          <a:xfrm>
            <a:off x="4007701" y="5548371"/>
            <a:ext cx="5972074" cy="310328"/>
          </a:xfrm>
          <a:prstGeom prst="rect">
            <a:avLst/>
          </a:prstGeom>
        </p:spPr>
      </p:pic>
    </p:spTree>
    <p:extLst>
      <p:ext uri="{BB962C8B-B14F-4D97-AF65-F5344CB8AC3E}">
        <p14:creationId xmlns:p14="http://schemas.microsoft.com/office/powerpoint/2010/main" val="3636504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00" y="431800"/>
            <a:ext cx="11645900" cy="1938992"/>
          </a:xfrm>
          <a:prstGeom prst="rect">
            <a:avLst/>
          </a:prstGeom>
          <a:noFill/>
        </p:spPr>
        <p:txBody>
          <a:bodyPr wrap="square" rtlCol="0">
            <a:spAutoFit/>
          </a:bodyPr>
          <a:lstStyle/>
          <a:p>
            <a:r>
              <a:rPr lang="en-US" sz="3200" b="1" dirty="0"/>
              <a:t>“The best thing was when they called her by her name, treated her with care and love ~ just like they would have for a live baby.”</a:t>
            </a:r>
          </a:p>
          <a:p>
            <a:pPr lvl="0"/>
            <a:r>
              <a:rPr lang="en-US" sz="2400" b="1" dirty="0">
                <a:solidFill>
                  <a:srgbClr val="2F2B20"/>
                </a:solidFill>
                <a:latin typeface="AR CHRISTY" panose="02000000000000000000" pitchFamily="2" charset="0"/>
              </a:rPr>
              <a:t>																						Stacey	</a:t>
            </a:r>
            <a:endParaRPr lang="en-US" sz="2400" dirty="0">
              <a:solidFill>
                <a:srgbClr val="2F2B20"/>
              </a:solidFill>
              <a:latin typeface="AR CHRISTY" panose="02000000000000000000" pitchFamily="2" charset="0"/>
            </a:endParaRPr>
          </a:p>
          <a:p>
            <a:endParaRPr lang="en-US" sz="3200" b="1" dirty="0"/>
          </a:p>
        </p:txBody>
      </p:sp>
      <p:sp>
        <p:nvSpPr>
          <p:cNvPr id="5" name="Rectangle 4"/>
          <p:cNvSpPr/>
          <p:nvPr/>
        </p:nvSpPr>
        <p:spPr>
          <a:xfrm>
            <a:off x="952500" y="3926294"/>
            <a:ext cx="10147300" cy="2554545"/>
          </a:xfrm>
          <a:prstGeom prst="rect">
            <a:avLst/>
          </a:prstGeom>
        </p:spPr>
        <p:txBody>
          <a:bodyPr wrap="square">
            <a:spAutoFit/>
          </a:bodyPr>
          <a:lstStyle/>
          <a:p>
            <a:r>
              <a:rPr lang="en-US" sz="3200" b="1" dirty="0">
                <a:solidFill>
                  <a:srgbClr val="43412D"/>
                </a:solidFill>
                <a:ea typeface="Calibri" panose="020F0502020204030204" pitchFamily="34" charset="0"/>
              </a:rPr>
              <a:t>“All of my nurses did an amazing job at making me feel as important as all of the other moms there giving birth to live babies. I felt like Mya was treated as any other baby even though she was dead and not born alive.” </a:t>
            </a:r>
            <a:r>
              <a:rPr lang="en-US" sz="3200" b="1" dirty="0">
                <a:solidFill>
                  <a:srgbClr val="43412D"/>
                </a:solidFill>
              </a:rPr>
              <a:t>~</a:t>
            </a:r>
            <a:r>
              <a:rPr lang="en-US" sz="3200" b="1" dirty="0">
                <a:solidFill>
                  <a:srgbClr val="43412D"/>
                </a:solidFill>
                <a:latin typeface="Monotype Corsiva" panose="03010101010201010101" pitchFamily="66" charset="0"/>
              </a:rPr>
              <a:t>Bethany</a:t>
            </a:r>
            <a:endParaRPr lang="en-US" sz="3200" b="1" dirty="0">
              <a:solidFill>
                <a:srgbClr val="43412D"/>
              </a:solidFill>
            </a:endParaRPr>
          </a:p>
        </p:txBody>
      </p:sp>
      <p:sp>
        <p:nvSpPr>
          <p:cNvPr id="7" name="TextBox 6"/>
          <p:cNvSpPr txBox="1"/>
          <p:nvPr/>
        </p:nvSpPr>
        <p:spPr>
          <a:xfrm>
            <a:off x="-171450" y="2184400"/>
            <a:ext cx="12395200" cy="977900"/>
          </a:xfrm>
          <a:prstGeom prst="rect">
            <a:avLst/>
          </a:prstGeom>
          <a:solidFill>
            <a:schemeClr val="bg1"/>
          </a:solidFill>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a:off x="4214018" y="1802403"/>
            <a:ext cx="3322700" cy="1741894"/>
          </a:xfrm>
          <a:prstGeom prst="rect">
            <a:avLst/>
          </a:prstGeom>
        </p:spPr>
      </p:pic>
    </p:spTree>
    <p:extLst>
      <p:ext uri="{BB962C8B-B14F-4D97-AF65-F5344CB8AC3E}">
        <p14:creationId xmlns:p14="http://schemas.microsoft.com/office/powerpoint/2010/main" val="4157600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92283" y="175455"/>
            <a:ext cx="8337452" cy="5957804"/>
          </a:xfrm>
          <a:prstGeom prst="rect">
            <a:avLst/>
          </a:prstGeom>
          <a:effectLst>
            <a:softEdge rad="190500"/>
          </a:effectLst>
        </p:spPr>
      </p:pic>
      <p:pic>
        <p:nvPicPr>
          <p:cNvPr id="2" name="Picture 1"/>
          <p:cNvPicPr>
            <a:picLocks noChangeAspect="1"/>
          </p:cNvPicPr>
          <p:nvPr/>
        </p:nvPicPr>
        <p:blipFill>
          <a:blip r:embed="rId4"/>
          <a:stretch>
            <a:fillRect/>
          </a:stretch>
        </p:blipFill>
        <p:spPr>
          <a:xfrm>
            <a:off x="165100" y="175455"/>
            <a:ext cx="5209169" cy="7289800"/>
          </a:xfrm>
          <a:prstGeom prst="rect">
            <a:avLst/>
          </a:prstGeom>
          <a:effectLst>
            <a:softEdge rad="190500"/>
          </a:effectLst>
        </p:spPr>
      </p:pic>
      <p:sp>
        <p:nvSpPr>
          <p:cNvPr id="4" name="TextBox 3"/>
          <p:cNvSpPr txBox="1"/>
          <p:nvPr/>
        </p:nvSpPr>
        <p:spPr>
          <a:xfrm>
            <a:off x="5582334" y="6133259"/>
            <a:ext cx="5725550" cy="646331"/>
          </a:xfrm>
          <a:prstGeom prst="rect">
            <a:avLst/>
          </a:prstGeom>
          <a:noFill/>
        </p:spPr>
        <p:txBody>
          <a:bodyPr wrap="square" rtlCol="0">
            <a:spAutoFit/>
          </a:bodyPr>
          <a:lstStyle/>
          <a:p>
            <a:r>
              <a:rPr lang="en-US" dirty="0"/>
              <a:t>Photographs used with permission from the Wilson family in memory of baby Mia</a:t>
            </a:r>
          </a:p>
        </p:txBody>
      </p:sp>
    </p:spTree>
    <p:extLst>
      <p:ext uri="{BB962C8B-B14F-4D97-AF65-F5344CB8AC3E}">
        <p14:creationId xmlns:p14="http://schemas.microsoft.com/office/powerpoint/2010/main" val="2074071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44949" y="1752878"/>
            <a:ext cx="7328106" cy="4876521"/>
          </a:xfrm>
          <a:prstGeom prst="rect">
            <a:avLst/>
          </a:prstGeom>
          <a:ln>
            <a:noFill/>
          </a:ln>
          <a:effectLst>
            <a:softEdge rad="112500"/>
          </a:effectLst>
        </p:spPr>
      </p:pic>
      <p:pic>
        <p:nvPicPr>
          <p:cNvPr id="13" name="Picture 12"/>
          <p:cNvPicPr>
            <a:picLocks noChangeAspect="1"/>
          </p:cNvPicPr>
          <p:nvPr/>
        </p:nvPicPr>
        <p:blipFill>
          <a:blip r:embed="rId4"/>
          <a:stretch>
            <a:fillRect/>
          </a:stretch>
        </p:blipFill>
        <p:spPr>
          <a:xfrm>
            <a:off x="8030260" y="120316"/>
            <a:ext cx="3165690" cy="3649178"/>
          </a:xfrm>
          <a:prstGeom prst="rect">
            <a:avLst/>
          </a:prstGeom>
          <a:ln>
            <a:noFill/>
          </a:ln>
          <a:effectLst>
            <a:softEdge rad="112500"/>
          </a:effectLst>
        </p:spPr>
      </p:pic>
      <p:pic>
        <p:nvPicPr>
          <p:cNvPr id="6" name="Picture 5"/>
          <p:cNvPicPr>
            <a:picLocks noChangeAspect="1"/>
          </p:cNvPicPr>
          <p:nvPr/>
        </p:nvPicPr>
        <p:blipFill>
          <a:blip r:embed="rId5"/>
          <a:stretch>
            <a:fillRect/>
          </a:stretch>
        </p:blipFill>
        <p:spPr>
          <a:xfrm>
            <a:off x="1173164" y="3923697"/>
            <a:ext cx="359136" cy="267442"/>
          </a:xfrm>
          <a:prstGeom prst="rect">
            <a:avLst/>
          </a:prstGeom>
        </p:spPr>
      </p:pic>
      <p:pic>
        <p:nvPicPr>
          <p:cNvPr id="15" name="Picture 14"/>
          <p:cNvPicPr>
            <a:picLocks noChangeAspect="1"/>
          </p:cNvPicPr>
          <p:nvPr/>
        </p:nvPicPr>
        <p:blipFill>
          <a:blip r:embed="rId6"/>
          <a:stretch>
            <a:fillRect/>
          </a:stretch>
        </p:blipFill>
        <p:spPr>
          <a:xfrm>
            <a:off x="7573055" y="3769494"/>
            <a:ext cx="4295167" cy="3217229"/>
          </a:xfrm>
          <a:prstGeom prst="rect">
            <a:avLst/>
          </a:prstGeom>
          <a:ln>
            <a:noFill/>
          </a:ln>
          <a:effectLst>
            <a:softEdge rad="112500"/>
          </a:effectLst>
        </p:spPr>
      </p:pic>
      <p:sp>
        <p:nvSpPr>
          <p:cNvPr id="17" name="Title 16"/>
          <p:cNvSpPr>
            <a:spLocks noGrp="1"/>
          </p:cNvSpPr>
          <p:nvPr>
            <p:ph type="title"/>
          </p:nvPr>
        </p:nvSpPr>
        <p:spPr>
          <a:xfrm>
            <a:off x="728373" y="723231"/>
            <a:ext cx="5803899" cy="937120"/>
          </a:xfrm>
        </p:spPr>
        <p:txBody>
          <a:bodyPr/>
          <a:lstStyle/>
          <a:p>
            <a:r>
              <a:rPr lang="en-US" b="1" dirty="0">
                <a:solidFill>
                  <a:srgbClr val="43412D"/>
                </a:solidFill>
              </a:rPr>
              <a:t>Difficult Lessons…</a:t>
            </a:r>
          </a:p>
        </p:txBody>
      </p:sp>
    </p:spTree>
    <p:extLst>
      <p:ext uri="{BB962C8B-B14F-4D97-AF65-F5344CB8AC3E}">
        <p14:creationId xmlns:p14="http://schemas.microsoft.com/office/powerpoint/2010/main" val="3934664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634" y="2803236"/>
            <a:ext cx="4358754" cy="2899078"/>
          </a:xfrm>
          <a:prstGeom prst="rect">
            <a:avLst/>
          </a:prstGeom>
          <a:ln>
            <a:noFill/>
          </a:ln>
          <a:effectLst>
            <a:softEdge rad="112500"/>
          </a:effectLst>
        </p:spPr>
      </p:pic>
      <p:pic>
        <p:nvPicPr>
          <p:cNvPr id="4" name="Picture 3"/>
          <p:cNvPicPr>
            <a:picLocks noChangeAspect="1"/>
          </p:cNvPicPr>
          <p:nvPr/>
        </p:nvPicPr>
        <p:blipFill>
          <a:blip r:embed="rId4"/>
          <a:stretch>
            <a:fillRect/>
          </a:stretch>
        </p:blipFill>
        <p:spPr>
          <a:xfrm>
            <a:off x="5405004" y="433864"/>
            <a:ext cx="6355196" cy="4233445"/>
          </a:xfrm>
          <a:prstGeom prst="rect">
            <a:avLst/>
          </a:prstGeom>
          <a:ln>
            <a:noFill/>
          </a:ln>
          <a:effectLst>
            <a:softEdge rad="112500"/>
          </a:effectLst>
        </p:spPr>
      </p:pic>
      <p:sp>
        <p:nvSpPr>
          <p:cNvPr id="5" name="TextBox 4"/>
          <p:cNvSpPr txBox="1"/>
          <p:nvPr/>
        </p:nvSpPr>
        <p:spPr>
          <a:xfrm>
            <a:off x="1827611" y="5796527"/>
            <a:ext cx="2336800" cy="400110"/>
          </a:xfrm>
          <a:prstGeom prst="rect">
            <a:avLst/>
          </a:prstGeom>
          <a:noFill/>
        </p:spPr>
        <p:txBody>
          <a:bodyPr wrap="square" rtlCol="0">
            <a:spAutoFit/>
          </a:bodyPr>
          <a:lstStyle/>
          <a:p>
            <a:r>
              <a:rPr lang="en-US" sz="2000" b="1" dirty="0"/>
              <a:t>“Congratulations”</a:t>
            </a:r>
          </a:p>
        </p:txBody>
      </p:sp>
      <p:sp>
        <p:nvSpPr>
          <p:cNvPr id="6" name="TextBox 5"/>
          <p:cNvSpPr txBox="1"/>
          <p:nvPr/>
        </p:nvSpPr>
        <p:spPr>
          <a:xfrm>
            <a:off x="6147076" y="4667309"/>
            <a:ext cx="5041900" cy="400110"/>
          </a:xfrm>
          <a:prstGeom prst="rect">
            <a:avLst/>
          </a:prstGeom>
          <a:noFill/>
        </p:spPr>
        <p:txBody>
          <a:bodyPr wrap="square" rtlCol="0">
            <a:spAutoFit/>
          </a:bodyPr>
          <a:lstStyle/>
          <a:p>
            <a:r>
              <a:rPr lang="en-US" sz="2000" b="1" dirty="0"/>
              <a:t>“Maybe we’ll see you back in a year or two”</a:t>
            </a:r>
          </a:p>
        </p:txBody>
      </p:sp>
      <p:sp>
        <p:nvSpPr>
          <p:cNvPr id="7" name="TextBox 6"/>
          <p:cNvSpPr txBox="1"/>
          <p:nvPr/>
        </p:nvSpPr>
        <p:spPr>
          <a:xfrm>
            <a:off x="470176" y="627746"/>
            <a:ext cx="5524500" cy="1569660"/>
          </a:xfrm>
          <a:prstGeom prst="rect">
            <a:avLst/>
          </a:prstGeom>
          <a:noFill/>
        </p:spPr>
        <p:txBody>
          <a:bodyPr wrap="square" rtlCol="0">
            <a:spAutoFit/>
          </a:bodyPr>
          <a:lstStyle/>
          <a:p>
            <a:r>
              <a:rPr lang="en-US" sz="3200" b="1" dirty="0"/>
              <a:t>“How could they not have known? My grief was plastered across my face!”</a:t>
            </a:r>
          </a:p>
        </p:txBody>
      </p:sp>
    </p:spTree>
    <p:extLst>
      <p:ext uri="{BB962C8B-B14F-4D97-AF65-F5344CB8AC3E}">
        <p14:creationId xmlns:p14="http://schemas.microsoft.com/office/powerpoint/2010/main" val="1352618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images of four women from 1900'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8" y="42585"/>
            <a:ext cx="3842903" cy="21520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6" name="Picture 10" descr="https://s-media-cache-ak0.pinimg.com/236x/d2/0d/33/d20d33524fbb36f13c0d72d40ca90f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59" y="64239"/>
            <a:ext cx="2563495" cy="35193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12" name="Picture 16" descr="Image result for images of four women from 1900'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34" y="4070984"/>
            <a:ext cx="2794442" cy="27328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14" name="Picture 18" descr="Image result for images of four women from 1900'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0394" y="64239"/>
            <a:ext cx="2890194" cy="24841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22" name="Picture 26" descr="Image result for images of four women from 1900'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7856" y="2194611"/>
            <a:ext cx="1825577" cy="20956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81FEFA0A-2F20-4B60-98C6-5FFDA469AA1C}" type="slidenum">
              <a:rPr lang="en-US" smtClean="0"/>
              <a:t>3</a:t>
            </a:fld>
            <a:endParaRPr lang="en-US"/>
          </a:p>
        </p:txBody>
      </p:sp>
      <p:sp>
        <p:nvSpPr>
          <p:cNvPr id="2" name="TextBox 1"/>
          <p:cNvSpPr txBox="1"/>
          <p:nvPr/>
        </p:nvSpPr>
        <p:spPr>
          <a:xfrm>
            <a:off x="4483433" y="5141963"/>
            <a:ext cx="3014455" cy="590931"/>
          </a:xfrm>
          <a:prstGeom prst="rect">
            <a:avLst/>
          </a:prstGeom>
          <a:noFill/>
        </p:spPr>
        <p:txBody>
          <a:bodyPr wrap="square" rtlCol="0">
            <a:spAutoFit/>
          </a:bodyPr>
          <a:lstStyle/>
          <a:p>
            <a:pPr>
              <a:lnSpc>
                <a:spcPct val="90000"/>
              </a:lnSpc>
            </a:pPr>
            <a:r>
              <a:rPr lang="en-US" sz="3600" b="1" dirty="0">
                <a:solidFill>
                  <a:schemeClr val="bg2">
                    <a:lumMod val="10000"/>
                  </a:schemeClr>
                </a:solidFill>
                <a:latin typeface="AR JULIAN" panose="02000000000000000000" pitchFamily="2" charset="0"/>
              </a:rPr>
              <a:t>One in Four</a:t>
            </a:r>
          </a:p>
        </p:txBody>
      </p:sp>
      <p:pic>
        <p:nvPicPr>
          <p:cNvPr id="4110" name="Picture 14" descr="Image result for images of four women from 1900'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68" y="2294340"/>
            <a:ext cx="2777891" cy="23876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Image result for four wom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6303" y="2567373"/>
            <a:ext cx="2575452" cy="25754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Image result for four wome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4625" y="3619031"/>
            <a:ext cx="3171825" cy="14478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Image result for four wome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0751" y="4484318"/>
            <a:ext cx="1626653" cy="23486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Image result for four wom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0654" y="5116567"/>
            <a:ext cx="3003006" cy="1687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Image result for four wom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93122" y="42585"/>
            <a:ext cx="2628900" cy="17430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8" name="Picture 14" descr="Image result for four wom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70359" y="1835396"/>
            <a:ext cx="2594703" cy="17204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40" name="Picture 16" descr="Image result for four wom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10274208" y="4737823"/>
            <a:ext cx="1947814" cy="20660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42" name="Picture 18" descr="Image result for four wom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94871" y="3579511"/>
            <a:ext cx="1770191" cy="11779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76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 y="351135"/>
            <a:ext cx="6096000" cy="1015663"/>
          </a:xfrm>
          <a:prstGeom prst="rect">
            <a:avLst/>
          </a:prstGeom>
        </p:spPr>
        <p:txBody>
          <a:bodyPr>
            <a:spAutoFit/>
          </a:bodyPr>
          <a:lstStyle/>
          <a:p>
            <a:r>
              <a:rPr lang="en-US" sz="2000" dirty="0">
                <a:solidFill>
                  <a:srgbClr val="4B4F56"/>
                </a:solidFill>
                <a:ea typeface="Times New Roman" panose="02020603050405020304" pitchFamily="18" charset="0"/>
                <a:cs typeface="Helvetica" panose="020B0604020202020204" pitchFamily="34" charset="0"/>
              </a:rPr>
              <a:t>“I’m also very thankful for the person who took photos for us. It’s such an emotional and tiring time. Photos help to look back and remember.”</a:t>
            </a:r>
            <a:endParaRPr lang="en-US" sz="2000" dirty="0"/>
          </a:p>
        </p:txBody>
      </p:sp>
      <p:sp>
        <p:nvSpPr>
          <p:cNvPr id="3" name="Rectangle 2"/>
          <p:cNvSpPr/>
          <p:nvPr/>
        </p:nvSpPr>
        <p:spPr>
          <a:xfrm>
            <a:off x="1866900" y="1700590"/>
            <a:ext cx="5168900" cy="646331"/>
          </a:xfrm>
          <a:prstGeom prst="rect">
            <a:avLst/>
          </a:prstGeom>
        </p:spPr>
        <p:txBody>
          <a:bodyPr wrap="square">
            <a:spAutoFit/>
          </a:bodyPr>
          <a:lstStyle/>
          <a:p>
            <a:r>
              <a:rPr lang="en-US" dirty="0">
                <a:solidFill>
                  <a:srgbClr val="4B4F56"/>
                </a:solidFill>
                <a:latin typeface="Helvetica" panose="020B0604020202020204" pitchFamily="34" charset="0"/>
                <a:ea typeface="Calibri" panose="020F0502020204030204" pitchFamily="34" charset="0"/>
              </a:rPr>
              <a:t>“There was a sweet nurse who shared the poem </a:t>
            </a:r>
          </a:p>
          <a:p>
            <a:r>
              <a:rPr lang="en-US" i="1" dirty="0">
                <a:solidFill>
                  <a:srgbClr val="4B4F56"/>
                </a:solidFill>
                <a:latin typeface="Helvetica" panose="020B0604020202020204" pitchFamily="34" charset="0"/>
                <a:ea typeface="Calibri" panose="020F0502020204030204" pitchFamily="34" charset="0"/>
              </a:rPr>
              <a:t>‘Holland’ </a:t>
            </a:r>
            <a:r>
              <a:rPr lang="en-US" dirty="0">
                <a:solidFill>
                  <a:srgbClr val="4B4F56"/>
                </a:solidFill>
                <a:latin typeface="Helvetica" panose="020B0604020202020204" pitchFamily="34" charset="0"/>
                <a:ea typeface="Calibri" panose="020F0502020204030204" pitchFamily="34" charset="0"/>
              </a:rPr>
              <a:t>with us. I will never forget that.”</a:t>
            </a:r>
            <a:endParaRPr lang="en-US" dirty="0"/>
          </a:p>
        </p:txBody>
      </p:sp>
      <p:sp>
        <p:nvSpPr>
          <p:cNvPr id="4" name="Rectangle 3"/>
          <p:cNvSpPr/>
          <p:nvPr/>
        </p:nvSpPr>
        <p:spPr>
          <a:xfrm>
            <a:off x="342900" y="2680713"/>
            <a:ext cx="6096000" cy="2308324"/>
          </a:xfrm>
          <a:prstGeom prst="rect">
            <a:avLst/>
          </a:prstGeom>
        </p:spPr>
        <p:txBody>
          <a:bodyPr>
            <a:spAutoFit/>
          </a:bodyPr>
          <a:lstStyle/>
          <a:p>
            <a:r>
              <a:rPr lang="en-US" sz="2400" dirty="0">
                <a:solidFill>
                  <a:srgbClr val="4B4F56"/>
                </a:solidFill>
                <a:ea typeface="Calibri" panose="020F0502020204030204" pitchFamily="34" charset="0"/>
              </a:rPr>
              <a:t>“I appreciated that the nurse didn’t force me to give my baby up until I was ready! That to me had the greatest impact! You guys allowed us to hold him for over a day. That may seem very morbid to many but that was the most healing part for me. I needed it!” </a:t>
            </a:r>
            <a:endParaRPr lang="en-US" sz="2400" dirty="0"/>
          </a:p>
        </p:txBody>
      </p:sp>
      <p:sp>
        <p:nvSpPr>
          <p:cNvPr id="5" name="Rectangle 4"/>
          <p:cNvSpPr/>
          <p:nvPr/>
        </p:nvSpPr>
        <p:spPr>
          <a:xfrm>
            <a:off x="152400" y="5322829"/>
            <a:ext cx="6096000" cy="923330"/>
          </a:xfrm>
          <a:prstGeom prst="rect">
            <a:avLst/>
          </a:prstGeom>
        </p:spPr>
        <p:txBody>
          <a:bodyPr>
            <a:spAutoFit/>
          </a:bodyPr>
          <a:lstStyle/>
          <a:p>
            <a:r>
              <a:rPr lang="en-US" dirty="0">
                <a:solidFill>
                  <a:srgbClr val="4B4F56"/>
                </a:solidFill>
                <a:latin typeface="Century" panose="02040604050505020304" pitchFamily="18" charset="0"/>
                <a:ea typeface="Calibri" panose="020F0502020204030204" pitchFamily="34" charset="0"/>
              </a:rPr>
              <a:t>“I remember a sweet nurse who was involved right from the beginning the night I went in for delivery. She was so empathetic and kind.”</a:t>
            </a:r>
            <a:endParaRPr lang="en-US" dirty="0">
              <a:latin typeface="Century" panose="02040604050505020304" pitchFamily="18" charset="0"/>
            </a:endParaRPr>
          </a:p>
        </p:txBody>
      </p:sp>
      <p:sp>
        <p:nvSpPr>
          <p:cNvPr id="6" name="Rectangle 5"/>
          <p:cNvSpPr/>
          <p:nvPr/>
        </p:nvSpPr>
        <p:spPr>
          <a:xfrm>
            <a:off x="7505700" y="95390"/>
            <a:ext cx="3314700" cy="3416320"/>
          </a:xfrm>
          <a:prstGeom prst="rect">
            <a:avLst/>
          </a:prstGeom>
        </p:spPr>
        <p:txBody>
          <a:bodyPr wrap="square">
            <a:spAutoFit/>
          </a:bodyPr>
          <a:lstStyle/>
          <a:p>
            <a:r>
              <a:rPr lang="en-US" i="1" dirty="0">
                <a:solidFill>
                  <a:srgbClr val="33504F"/>
                </a:solidFill>
                <a:latin typeface="Candara" panose="020E0502030303020204" pitchFamily="34" charset="0"/>
                <a:ea typeface="Calibri" panose="020F0502020204030204" pitchFamily="34" charset="0"/>
              </a:rPr>
              <a:t>“The nurse took photos of me with Lily and James, she got photos of my entire family who stayed at the hospital too ~ we were all grieving. She kept our privacy and she was absolutely amazing with doing everything in her power to make my entire family and I as comfortable as we possibly could be considering the tragic circumstances.” </a:t>
            </a:r>
            <a:br>
              <a:rPr lang="en-US" dirty="0">
                <a:solidFill>
                  <a:srgbClr val="222222"/>
                </a:solidFill>
                <a:latin typeface="Arial" panose="020B0604020202020204" pitchFamily="34" charset="0"/>
                <a:ea typeface="Calibri" panose="020F0502020204030204" pitchFamily="34" charset="0"/>
              </a:rPr>
            </a:br>
            <a:endParaRPr lang="en-US" dirty="0"/>
          </a:p>
        </p:txBody>
      </p:sp>
      <p:sp>
        <p:nvSpPr>
          <p:cNvPr id="7" name="Rectangle 6"/>
          <p:cNvSpPr/>
          <p:nvPr/>
        </p:nvSpPr>
        <p:spPr>
          <a:xfrm>
            <a:off x="6705600" y="3322955"/>
            <a:ext cx="4914900" cy="1384995"/>
          </a:xfrm>
          <a:prstGeom prst="rect">
            <a:avLst/>
          </a:prstGeom>
        </p:spPr>
        <p:txBody>
          <a:bodyPr wrap="square">
            <a:spAutoFit/>
          </a:bodyPr>
          <a:lstStyle/>
          <a:p>
            <a:r>
              <a:rPr lang="en-US" sz="1400" dirty="0">
                <a:solidFill>
                  <a:srgbClr val="222222"/>
                </a:solidFill>
                <a:latin typeface="Bookman Old Style" panose="02050604050505020204" pitchFamily="18" charset="0"/>
                <a:ea typeface="Calibri" panose="020F0502020204030204" pitchFamily="34" charset="0"/>
              </a:rPr>
              <a:t>“She was an angel and just what we needed. She was always right there with genuine words of support and kindness. She cried with us, she laughed with us, she gave me resources I could utilize to help me with my grief and continuously reminded me that this wasn’t my fault and that I wasn’t alone!”</a:t>
            </a:r>
            <a:endParaRPr lang="en-US" sz="1400" dirty="0">
              <a:latin typeface="Bookman Old Style" panose="02050604050505020204" pitchFamily="18" charset="0"/>
            </a:endParaRPr>
          </a:p>
        </p:txBody>
      </p:sp>
      <p:sp>
        <p:nvSpPr>
          <p:cNvPr id="8" name="Rectangle 7"/>
          <p:cNvSpPr/>
          <p:nvPr/>
        </p:nvSpPr>
        <p:spPr>
          <a:xfrm>
            <a:off x="753074" y="6409571"/>
            <a:ext cx="8212313" cy="388696"/>
          </a:xfrm>
          <a:prstGeom prst="rect">
            <a:avLst/>
          </a:prstGeom>
        </p:spPr>
        <p:txBody>
          <a:bodyPr wrap="none">
            <a:spAutoFit/>
          </a:bodyPr>
          <a:lstStyle/>
          <a:p>
            <a:pPr>
              <a:lnSpc>
                <a:spcPct val="107000"/>
              </a:lnSpc>
              <a:spcAft>
                <a:spcPts val="800"/>
              </a:spcAft>
            </a:pPr>
            <a:r>
              <a:rPr lang="en-US" dirty="0">
                <a:solidFill>
                  <a:srgbClr val="000000"/>
                </a:solidFill>
                <a:latin typeface="Segoe UI" panose="020B0502040204020203" pitchFamily="34" charset="0"/>
                <a:ea typeface="Calibri" panose="020F0502020204030204" pitchFamily="34" charset="0"/>
                <a:cs typeface="Times New Roman" panose="02020603050405020304" pitchFamily="18" charset="0"/>
              </a:rPr>
              <a:t>“I could tell the feeling for us was genuine and that helped us feel not so alone.”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8362950" y="4850537"/>
            <a:ext cx="3829050" cy="1477328"/>
          </a:xfrm>
          <a:prstGeom prst="rect">
            <a:avLst/>
          </a:prstGeom>
        </p:spPr>
        <p:txBody>
          <a:bodyPr wrap="square">
            <a:spAutoFit/>
          </a:bodyPr>
          <a:lstStyle/>
          <a:p>
            <a:r>
              <a:rPr lang="en-US" b="1" dirty="0">
                <a:solidFill>
                  <a:srgbClr val="222222"/>
                </a:solidFill>
                <a:latin typeface="Bradley Hand ITC" panose="03070402050302030203" pitchFamily="66" charset="0"/>
                <a:ea typeface="Times New Roman" panose="02020603050405020304" pitchFamily="18" charset="0"/>
              </a:rPr>
              <a:t>“Telling us about a local support group, and resources that help with expenses, that was invaluable information to give a family as they prepare to go home.”</a:t>
            </a:r>
            <a:endParaRPr lang="en-US" b="1" dirty="0">
              <a:latin typeface="Bradley Hand ITC" panose="03070402050302030203" pitchFamily="66" charset="0"/>
            </a:endParaRPr>
          </a:p>
        </p:txBody>
      </p:sp>
      <p:pic>
        <p:nvPicPr>
          <p:cNvPr id="11" name="Picture 10"/>
          <p:cNvPicPr>
            <a:picLocks noChangeAspect="1"/>
          </p:cNvPicPr>
          <p:nvPr/>
        </p:nvPicPr>
        <p:blipFill>
          <a:blip r:embed="rId2"/>
          <a:stretch>
            <a:fillRect/>
          </a:stretch>
        </p:blipFill>
        <p:spPr>
          <a:xfrm rot="20547582">
            <a:off x="6532146" y="4993610"/>
            <a:ext cx="1130300" cy="1130300"/>
          </a:xfrm>
          <a:prstGeom prst="rect">
            <a:avLst/>
          </a:prstGeom>
          <a:ln>
            <a:noFill/>
          </a:ln>
          <a:effectLst>
            <a:softEdge rad="112500"/>
          </a:effectLst>
        </p:spPr>
      </p:pic>
    </p:spTree>
    <p:extLst>
      <p:ext uri="{BB962C8B-B14F-4D97-AF65-F5344CB8AC3E}">
        <p14:creationId xmlns:p14="http://schemas.microsoft.com/office/powerpoint/2010/main" val="4104205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489617"/>
            <a:ext cx="6096000" cy="5312223"/>
          </a:xfrm>
          <a:prstGeom prst="rect">
            <a:avLst/>
          </a:prstGeom>
        </p:spPr>
        <p:txBody>
          <a:bodyPr>
            <a:spAutoFit/>
          </a:bodyPr>
          <a:lstStyle/>
          <a:p>
            <a:pPr marL="282177" lvl="0" indent="-285750" defTabSz="685983">
              <a:lnSpc>
                <a:spcPct val="90000"/>
              </a:lnSpc>
              <a:spcBef>
                <a:spcPts val="1200"/>
              </a:spcBef>
              <a:buFont typeface="Wingdings" panose="05000000000000000000" pitchFamily="2" charset="2"/>
              <a:buChar char="q"/>
            </a:pPr>
            <a:r>
              <a:rPr lang="en-US" sz="2400" dirty="0">
                <a:solidFill>
                  <a:srgbClr val="164B4F"/>
                </a:solidFill>
              </a:rPr>
              <a:t>Pain is a part of the journey</a:t>
            </a:r>
          </a:p>
          <a:p>
            <a:pPr marL="282177" lvl="0" indent="-285750" defTabSz="685983">
              <a:lnSpc>
                <a:spcPct val="90000"/>
              </a:lnSpc>
              <a:spcBef>
                <a:spcPts val="1200"/>
              </a:spcBef>
              <a:buFont typeface="Wingdings" panose="05000000000000000000" pitchFamily="2" charset="2"/>
              <a:buChar char="q"/>
            </a:pPr>
            <a:endParaRPr lang="en-US" sz="2400" dirty="0">
              <a:solidFill>
                <a:srgbClr val="164B4F"/>
              </a:solidFill>
            </a:endParaRPr>
          </a:p>
          <a:p>
            <a:pPr marL="282177" lvl="0" indent="-285750" defTabSz="685983">
              <a:lnSpc>
                <a:spcPct val="90000"/>
              </a:lnSpc>
              <a:spcBef>
                <a:spcPts val="1200"/>
              </a:spcBef>
              <a:buFont typeface="Wingdings" panose="05000000000000000000" pitchFamily="2" charset="2"/>
              <a:buChar char="q"/>
            </a:pPr>
            <a:r>
              <a:rPr lang="en-US" sz="2400" dirty="0">
                <a:solidFill>
                  <a:srgbClr val="164B4F"/>
                </a:solidFill>
              </a:rPr>
              <a:t>It isn’t mine to fix</a:t>
            </a:r>
          </a:p>
          <a:p>
            <a:pPr marL="282177" lvl="0" indent="-285750" defTabSz="685983">
              <a:lnSpc>
                <a:spcPct val="90000"/>
              </a:lnSpc>
              <a:spcBef>
                <a:spcPts val="1200"/>
              </a:spcBef>
              <a:buFont typeface="Wingdings" panose="05000000000000000000" pitchFamily="2" charset="2"/>
              <a:buChar char="q"/>
            </a:pPr>
            <a:endParaRPr lang="en-US" sz="2400" dirty="0">
              <a:solidFill>
                <a:srgbClr val="164B4F"/>
              </a:solidFill>
            </a:endParaRPr>
          </a:p>
          <a:p>
            <a:pPr marL="282177" lvl="0" indent="-285750" defTabSz="685983">
              <a:lnSpc>
                <a:spcPct val="90000"/>
              </a:lnSpc>
              <a:spcBef>
                <a:spcPts val="1200"/>
              </a:spcBef>
              <a:buFont typeface="Wingdings" panose="05000000000000000000" pitchFamily="2" charset="2"/>
              <a:buChar char="q"/>
            </a:pPr>
            <a:r>
              <a:rPr lang="en-US" sz="2400" dirty="0">
                <a:solidFill>
                  <a:srgbClr val="164B4F"/>
                </a:solidFill>
              </a:rPr>
              <a:t>Let go of the old stuff; start new with each family</a:t>
            </a:r>
          </a:p>
          <a:p>
            <a:pPr lvl="0" defTabSz="685983">
              <a:lnSpc>
                <a:spcPct val="90000"/>
              </a:lnSpc>
              <a:spcBef>
                <a:spcPts val="1200"/>
              </a:spcBef>
            </a:pPr>
            <a:endParaRPr lang="en-US" sz="2400" dirty="0">
              <a:solidFill>
                <a:srgbClr val="164B4F"/>
              </a:solidFill>
            </a:endParaRPr>
          </a:p>
          <a:p>
            <a:pPr marL="282177" lvl="0" indent="-285750" defTabSz="685983">
              <a:lnSpc>
                <a:spcPct val="90000"/>
              </a:lnSpc>
              <a:spcBef>
                <a:spcPts val="1200"/>
              </a:spcBef>
              <a:buFont typeface="Wingdings" panose="05000000000000000000" pitchFamily="2" charset="2"/>
              <a:buChar char="q"/>
            </a:pPr>
            <a:r>
              <a:rPr lang="en-US" sz="2400" dirty="0">
                <a:solidFill>
                  <a:srgbClr val="164B4F"/>
                </a:solidFill>
              </a:rPr>
              <a:t>It is an awesome responsibility when our care impacts the quality of parent’s healing</a:t>
            </a:r>
          </a:p>
          <a:p>
            <a:pPr marL="282177" lvl="0" indent="-285750" defTabSz="685983">
              <a:lnSpc>
                <a:spcPct val="90000"/>
              </a:lnSpc>
              <a:spcBef>
                <a:spcPts val="1200"/>
              </a:spcBef>
              <a:buFont typeface="Wingdings" panose="05000000000000000000" pitchFamily="2" charset="2"/>
              <a:buChar char="q"/>
            </a:pPr>
            <a:endParaRPr lang="en-US" sz="2400" dirty="0">
              <a:solidFill>
                <a:srgbClr val="164B4F"/>
              </a:solidFill>
            </a:endParaRPr>
          </a:p>
          <a:p>
            <a:pPr marL="282177" lvl="0" indent="-285750" defTabSz="685983">
              <a:lnSpc>
                <a:spcPct val="90000"/>
              </a:lnSpc>
              <a:spcBef>
                <a:spcPts val="1200"/>
              </a:spcBef>
              <a:buFont typeface="Wingdings" panose="05000000000000000000" pitchFamily="2" charset="2"/>
              <a:buChar char="q"/>
            </a:pPr>
            <a:r>
              <a:rPr lang="en-US" sz="2400" dirty="0">
                <a:solidFill>
                  <a:srgbClr val="164B4F"/>
                </a:solidFill>
              </a:rPr>
              <a:t>Thank the patient and family. It really is an honor and a privilege to care for them.</a:t>
            </a:r>
          </a:p>
        </p:txBody>
      </p:sp>
      <p:pic>
        <p:nvPicPr>
          <p:cNvPr id="3" name="Picture 2"/>
          <p:cNvPicPr>
            <a:picLocks noChangeAspect="1"/>
          </p:cNvPicPr>
          <p:nvPr/>
        </p:nvPicPr>
        <p:blipFill>
          <a:blip r:embed="rId2"/>
          <a:stretch>
            <a:fillRect/>
          </a:stretch>
        </p:blipFill>
        <p:spPr>
          <a:xfrm>
            <a:off x="7098630" y="2106261"/>
            <a:ext cx="4078563" cy="2078934"/>
          </a:xfrm>
          <a:prstGeom prst="rect">
            <a:avLst/>
          </a:prstGeom>
          <a:ln>
            <a:noFill/>
          </a:ln>
          <a:effectLst>
            <a:softEdge rad="112500"/>
          </a:effectLst>
        </p:spPr>
      </p:pic>
    </p:spTree>
    <p:extLst>
      <p:ext uri="{BB962C8B-B14F-4D97-AF65-F5344CB8AC3E}">
        <p14:creationId xmlns:p14="http://schemas.microsoft.com/office/powerpoint/2010/main" val="2102163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37891" y="1745997"/>
            <a:ext cx="6596607" cy="4456545"/>
          </a:xfrm>
          <a:prstGeom prst="rect">
            <a:avLst/>
          </a:prstGeom>
        </p:spPr>
      </p:pic>
      <p:sp>
        <p:nvSpPr>
          <p:cNvPr id="4" name="Rectangle 3"/>
          <p:cNvSpPr/>
          <p:nvPr/>
        </p:nvSpPr>
        <p:spPr>
          <a:xfrm>
            <a:off x="3523497" y="6202542"/>
            <a:ext cx="5025394" cy="253916"/>
          </a:xfrm>
          <a:prstGeom prst="rect">
            <a:avLst/>
          </a:prstGeom>
        </p:spPr>
        <p:txBody>
          <a:bodyPr wrap="square">
            <a:spAutoFit/>
          </a:bodyPr>
          <a:lstStyle/>
          <a:p>
            <a:pPr defTabSz="342991"/>
            <a:r>
              <a:rPr lang="en-US" sz="1050" dirty="0">
                <a:solidFill>
                  <a:prstClr val="black"/>
                </a:solidFill>
              </a:rPr>
              <a:t>Photograph used with permission from the Erickson family in memory of baby Gabriel</a:t>
            </a:r>
          </a:p>
        </p:txBody>
      </p:sp>
      <p:sp>
        <p:nvSpPr>
          <p:cNvPr id="5" name="Rectangle 4"/>
          <p:cNvSpPr/>
          <p:nvPr/>
        </p:nvSpPr>
        <p:spPr>
          <a:xfrm>
            <a:off x="3109710" y="728879"/>
            <a:ext cx="5439181" cy="590931"/>
          </a:xfrm>
          <a:prstGeom prst="rect">
            <a:avLst/>
          </a:prstGeom>
        </p:spPr>
        <p:txBody>
          <a:bodyPr wrap="none">
            <a:spAutoFit/>
          </a:bodyPr>
          <a:lstStyle/>
          <a:p>
            <a:pPr marL="282177" lvl="0" indent="-285750" defTabSz="685983">
              <a:lnSpc>
                <a:spcPct val="90000"/>
              </a:lnSpc>
              <a:spcBef>
                <a:spcPts val="1200"/>
              </a:spcBef>
              <a:buFont typeface="Wingdings" panose="05000000000000000000" pitchFamily="2" charset="2"/>
              <a:buChar char="q"/>
            </a:pPr>
            <a:r>
              <a:rPr lang="en-US" sz="3600" dirty="0">
                <a:solidFill>
                  <a:srgbClr val="164B4F"/>
                </a:solidFill>
              </a:rPr>
              <a:t>Every baby has a legacy…</a:t>
            </a:r>
          </a:p>
        </p:txBody>
      </p:sp>
    </p:spTree>
    <p:extLst>
      <p:ext uri="{BB962C8B-B14F-4D97-AF65-F5344CB8AC3E}">
        <p14:creationId xmlns:p14="http://schemas.microsoft.com/office/powerpoint/2010/main" val="3627238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1348804"/>
            <a:ext cx="7200900" cy="2923877"/>
          </a:xfrm>
          <a:prstGeom prst="rect">
            <a:avLst/>
          </a:prstGeom>
        </p:spPr>
        <p:txBody>
          <a:bodyPr wrap="square">
            <a:spAutoFit/>
          </a:bodyPr>
          <a:lstStyle/>
          <a:p>
            <a:pPr lvl="0" algn="ctr" defTabSz="914400">
              <a:lnSpc>
                <a:spcPct val="90000"/>
              </a:lnSpc>
              <a:spcBef>
                <a:spcPts val="1200"/>
              </a:spcBef>
              <a:buClr>
                <a:srgbClr val="A9A57C"/>
              </a:buClr>
            </a:pPr>
            <a:r>
              <a:rPr lang="en-US" sz="3200" dirty="0">
                <a:solidFill>
                  <a:srgbClr val="43412D"/>
                </a:solidFill>
                <a:hlinkClick r:id="rId2"/>
              </a:rPr>
              <a:t>Kulhanek@uw.edu</a:t>
            </a:r>
            <a:endParaRPr lang="en-US" sz="3200" dirty="0">
              <a:solidFill>
                <a:srgbClr val="43412D"/>
              </a:solidFill>
            </a:endParaRPr>
          </a:p>
          <a:p>
            <a:pPr lvl="0" algn="ctr" defTabSz="914400">
              <a:lnSpc>
                <a:spcPct val="90000"/>
              </a:lnSpc>
              <a:spcBef>
                <a:spcPts val="1200"/>
              </a:spcBef>
              <a:buClr>
                <a:srgbClr val="A9A57C"/>
              </a:buClr>
            </a:pPr>
            <a:endParaRPr lang="en-US" sz="3200" dirty="0">
              <a:solidFill>
                <a:srgbClr val="43412D"/>
              </a:solidFill>
            </a:endParaRPr>
          </a:p>
          <a:p>
            <a:pPr lvl="0" algn="ctr" defTabSz="914400">
              <a:lnSpc>
                <a:spcPct val="90000"/>
              </a:lnSpc>
              <a:spcBef>
                <a:spcPts val="1200"/>
              </a:spcBef>
              <a:buClr>
                <a:srgbClr val="A9A57C"/>
              </a:buClr>
            </a:pPr>
            <a:r>
              <a:rPr lang="en-US" sz="3200" dirty="0">
                <a:solidFill>
                  <a:srgbClr val="43412D"/>
                </a:solidFill>
                <a:hlinkClick r:id="rId3"/>
              </a:rPr>
              <a:t>mkulhanek11@gmail.com</a:t>
            </a:r>
            <a:endParaRPr lang="en-US" sz="3200" dirty="0">
              <a:solidFill>
                <a:srgbClr val="43412D"/>
              </a:solidFill>
            </a:endParaRPr>
          </a:p>
          <a:p>
            <a:pPr lvl="0" algn="ctr" defTabSz="914400">
              <a:lnSpc>
                <a:spcPct val="90000"/>
              </a:lnSpc>
              <a:spcBef>
                <a:spcPts val="1200"/>
              </a:spcBef>
              <a:buClr>
                <a:srgbClr val="A9A57C"/>
              </a:buClr>
            </a:pPr>
            <a:endParaRPr lang="en-US" sz="3200" dirty="0">
              <a:solidFill>
                <a:srgbClr val="43412D"/>
              </a:solidFill>
            </a:endParaRPr>
          </a:p>
          <a:p>
            <a:pPr lvl="0" algn="ctr" defTabSz="914400">
              <a:lnSpc>
                <a:spcPct val="90000"/>
              </a:lnSpc>
              <a:spcBef>
                <a:spcPts val="1200"/>
              </a:spcBef>
              <a:buClr>
                <a:srgbClr val="A9A57C"/>
              </a:buClr>
            </a:pPr>
            <a:r>
              <a:rPr lang="en-US" sz="3200" dirty="0">
                <a:solidFill>
                  <a:srgbClr val="43412D"/>
                </a:solidFill>
              </a:rPr>
              <a:t>Cellular: 360-434-3436</a:t>
            </a:r>
          </a:p>
        </p:txBody>
      </p:sp>
    </p:spTree>
    <p:extLst>
      <p:ext uri="{BB962C8B-B14F-4D97-AF65-F5344CB8AC3E}">
        <p14:creationId xmlns:p14="http://schemas.microsoft.com/office/powerpoint/2010/main" val="4578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48312" y="2994658"/>
            <a:ext cx="8734425" cy="542925"/>
          </a:xfrm>
          <a:prstGeom prst="rect">
            <a:avLst/>
          </a:prstGeom>
        </p:spPr>
      </p:pic>
      <p:pic>
        <p:nvPicPr>
          <p:cNvPr id="3" name="Picture 2"/>
          <p:cNvPicPr>
            <a:picLocks noChangeAspect="1"/>
          </p:cNvPicPr>
          <p:nvPr/>
        </p:nvPicPr>
        <p:blipFill>
          <a:blip r:embed="rId3"/>
          <a:stretch>
            <a:fillRect/>
          </a:stretch>
        </p:blipFill>
        <p:spPr>
          <a:xfrm>
            <a:off x="1548312" y="3658950"/>
            <a:ext cx="8734425" cy="542925"/>
          </a:xfrm>
          <a:prstGeom prst="rect">
            <a:avLst/>
          </a:prstGeom>
        </p:spPr>
      </p:pic>
      <p:pic>
        <p:nvPicPr>
          <p:cNvPr id="4" name="Picture 3"/>
          <p:cNvPicPr>
            <a:picLocks noChangeAspect="1"/>
          </p:cNvPicPr>
          <p:nvPr/>
        </p:nvPicPr>
        <p:blipFill>
          <a:blip r:embed="rId3"/>
          <a:stretch>
            <a:fillRect/>
          </a:stretch>
        </p:blipFill>
        <p:spPr>
          <a:xfrm>
            <a:off x="1548312" y="4265951"/>
            <a:ext cx="8734425" cy="542925"/>
          </a:xfrm>
          <a:prstGeom prst="rect">
            <a:avLst/>
          </a:prstGeom>
        </p:spPr>
      </p:pic>
      <p:pic>
        <p:nvPicPr>
          <p:cNvPr id="5" name="Picture 4"/>
          <p:cNvPicPr>
            <a:picLocks noChangeAspect="1"/>
          </p:cNvPicPr>
          <p:nvPr/>
        </p:nvPicPr>
        <p:blipFill>
          <a:blip r:embed="rId3"/>
          <a:stretch>
            <a:fillRect/>
          </a:stretch>
        </p:blipFill>
        <p:spPr>
          <a:xfrm>
            <a:off x="1548312" y="4903946"/>
            <a:ext cx="8734425" cy="542925"/>
          </a:xfrm>
          <a:prstGeom prst="rect">
            <a:avLst/>
          </a:prstGeom>
        </p:spPr>
      </p:pic>
      <p:pic>
        <p:nvPicPr>
          <p:cNvPr id="6" name="Picture 5"/>
          <p:cNvPicPr>
            <a:picLocks noChangeAspect="1"/>
          </p:cNvPicPr>
          <p:nvPr/>
        </p:nvPicPr>
        <p:blipFill>
          <a:blip r:embed="rId3"/>
          <a:stretch>
            <a:fillRect/>
          </a:stretch>
        </p:blipFill>
        <p:spPr>
          <a:xfrm>
            <a:off x="1548312" y="5516347"/>
            <a:ext cx="8734425" cy="542925"/>
          </a:xfrm>
          <a:prstGeom prst="rect">
            <a:avLst/>
          </a:prstGeom>
        </p:spPr>
      </p:pic>
      <p:pic>
        <p:nvPicPr>
          <p:cNvPr id="7" name="Picture 6"/>
          <p:cNvPicPr>
            <a:picLocks noChangeAspect="1"/>
          </p:cNvPicPr>
          <p:nvPr/>
        </p:nvPicPr>
        <p:blipFill>
          <a:blip r:embed="rId3"/>
          <a:stretch>
            <a:fillRect/>
          </a:stretch>
        </p:blipFill>
        <p:spPr>
          <a:xfrm>
            <a:off x="1548312" y="6128748"/>
            <a:ext cx="8734425" cy="542925"/>
          </a:xfrm>
          <a:prstGeom prst="rect">
            <a:avLst/>
          </a:prstGeom>
        </p:spPr>
      </p:pic>
      <p:pic>
        <p:nvPicPr>
          <p:cNvPr id="8" name="Picture 7"/>
          <p:cNvPicPr>
            <a:picLocks noChangeAspect="1"/>
          </p:cNvPicPr>
          <p:nvPr/>
        </p:nvPicPr>
        <p:blipFill>
          <a:blip r:embed="rId3"/>
          <a:stretch>
            <a:fillRect/>
          </a:stretch>
        </p:blipFill>
        <p:spPr>
          <a:xfrm>
            <a:off x="1548312" y="2330366"/>
            <a:ext cx="8734425" cy="542925"/>
          </a:xfrm>
          <a:prstGeom prst="rect">
            <a:avLst/>
          </a:prstGeom>
        </p:spPr>
      </p:pic>
      <p:pic>
        <p:nvPicPr>
          <p:cNvPr id="9" name="Picture 8"/>
          <p:cNvPicPr>
            <a:picLocks noChangeAspect="1"/>
          </p:cNvPicPr>
          <p:nvPr/>
        </p:nvPicPr>
        <p:blipFill>
          <a:blip r:embed="rId3"/>
          <a:stretch>
            <a:fillRect/>
          </a:stretch>
        </p:blipFill>
        <p:spPr>
          <a:xfrm>
            <a:off x="1548312" y="1635041"/>
            <a:ext cx="8734425" cy="542925"/>
          </a:xfrm>
          <a:prstGeom prst="rect">
            <a:avLst/>
          </a:prstGeom>
        </p:spPr>
      </p:pic>
      <p:pic>
        <p:nvPicPr>
          <p:cNvPr id="29" name="Picture 28"/>
          <p:cNvPicPr>
            <a:picLocks noChangeAspect="1"/>
          </p:cNvPicPr>
          <p:nvPr/>
        </p:nvPicPr>
        <p:blipFill>
          <a:blip r:embed="rId3"/>
          <a:stretch>
            <a:fillRect/>
          </a:stretch>
        </p:blipFill>
        <p:spPr>
          <a:xfrm>
            <a:off x="1548312" y="1025441"/>
            <a:ext cx="8734425" cy="542925"/>
          </a:xfrm>
          <a:prstGeom prst="rect">
            <a:avLst/>
          </a:prstGeom>
        </p:spPr>
      </p:pic>
      <p:pic>
        <p:nvPicPr>
          <p:cNvPr id="30" name="Picture 29"/>
          <p:cNvPicPr>
            <a:picLocks noChangeAspect="1"/>
          </p:cNvPicPr>
          <p:nvPr/>
        </p:nvPicPr>
        <p:blipFill>
          <a:blip r:embed="rId3"/>
          <a:stretch>
            <a:fillRect/>
          </a:stretch>
        </p:blipFill>
        <p:spPr>
          <a:xfrm>
            <a:off x="1548313" y="330116"/>
            <a:ext cx="8734425" cy="542925"/>
          </a:xfrm>
          <a:prstGeom prst="rect">
            <a:avLst/>
          </a:prstGeom>
        </p:spPr>
      </p:pic>
      <p:pic>
        <p:nvPicPr>
          <p:cNvPr id="1034" name="Picture 10" descr="Image result for silhouette images of pregnant wom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802" y="2601828"/>
            <a:ext cx="2117444" cy="2117444"/>
          </a:xfrm>
          <a:prstGeom prst="rect">
            <a:avLst/>
          </a:prstGeom>
          <a:noFill/>
          <a:ln>
            <a:noFill/>
          </a:ln>
          <a:effectLst>
            <a:glow rad="228600">
              <a:schemeClr val="accent4">
                <a:satMod val="175000"/>
                <a:alpha val="40000"/>
              </a:schemeClr>
            </a:glow>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48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41"/>
            <a:ext cx="3134602" cy="4601183"/>
          </a:xfrm>
        </p:spPr>
        <p:txBody>
          <a:bodyPr/>
          <a:lstStyle/>
          <a:p>
            <a:r>
              <a:rPr lang="en-US" b="1" dirty="0">
                <a:solidFill>
                  <a:srgbClr val="43412D"/>
                </a:solidFill>
              </a:rPr>
              <a:t>Why are we not better about openly acknowledging our patient’s experiences of perinatal loss?</a:t>
            </a:r>
          </a:p>
        </p:txBody>
      </p:sp>
      <p:sp>
        <p:nvSpPr>
          <p:cNvPr id="3" name="TextBox 2"/>
          <p:cNvSpPr txBox="1"/>
          <p:nvPr/>
        </p:nvSpPr>
        <p:spPr>
          <a:xfrm>
            <a:off x="5207000" y="1620107"/>
            <a:ext cx="5918200" cy="523220"/>
          </a:xfrm>
          <a:prstGeom prst="rect">
            <a:avLst/>
          </a:prstGeom>
          <a:noFill/>
        </p:spPr>
        <p:txBody>
          <a:bodyPr wrap="square" rtlCol="0">
            <a:spAutoFit/>
          </a:bodyPr>
          <a:lstStyle/>
          <a:p>
            <a:pPr marL="285750" indent="-285750">
              <a:buFont typeface="Wingdings" panose="05000000000000000000" pitchFamily="2" charset="2"/>
              <a:buChar char="q"/>
            </a:pPr>
            <a:r>
              <a:rPr lang="en-US" sz="2800" dirty="0"/>
              <a:t>We assume they know the statistics</a:t>
            </a:r>
          </a:p>
        </p:txBody>
      </p:sp>
      <p:sp>
        <p:nvSpPr>
          <p:cNvPr id="4" name="TextBox 3"/>
          <p:cNvSpPr txBox="1"/>
          <p:nvPr/>
        </p:nvSpPr>
        <p:spPr>
          <a:xfrm>
            <a:off x="5207000" y="4895633"/>
            <a:ext cx="5918200" cy="523220"/>
          </a:xfrm>
          <a:prstGeom prst="rect">
            <a:avLst/>
          </a:prstGeom>
          <a:noFill/>
        </p:spPr>
        <p:txBody>
          <a:bodyPr wrap="square" rtlCol="0">
            <a:spAutoFit/>
          </a:bodyPr>
          <a:lstStyle/>
          <a:p>
            <a:pPr marL="285750" indent="-285750">
              <a:buFont typeface="Wingdings" panose="05000000000000000000" pitchFamily="2" charset="2"/>
              <a:buChar char="q"/>
            </a:pPr>
            <a:r>
              <a:rPr lang="en-US" sz="2800" dirty="0"/>
              <a:t>It’s uncomfortable</a:t>
            </a:r>
          </a:p>
        </p:txBody>
      </p:sp>
      <p:sp>
        <p:nvSpPr>
          <p:cNvPr id="5" name="TextBox 4"/>
          <p:cNvSpPr txBox="1"/>
          <p:nvPr/>
        </p:nvSpPr>
        <p:spPr>
          <a:xfrm>
            <a:off x="5207000" y="2568320"/>
            <a:ext cx="5918200" cy="523220"/>
          </a:xfrm>
          <a:prstGeom prst="rect">
            <a:avLst/>
          </a:prstGeom>
          <a:noFill/>
        </p:spPr>
        <p:txBody>
          <a:bodyPr wrap="square" rtlCol="0">
            <a:spAutoFit/>
          </a:bodyPr>
          <a:lstStyle/>
          <a:p>
            <a:pPr marL="285750" indent="-285750">
              <a:buFont typeface="Wingdings" panose="05000000000000000000" pitchFamily="2" charset="2"/>
              <a:buChar char="q"/>
            </a:pPr>
            <a:r>
              <a:rPr lang="en-US" sz="2800" dirty="0"/>
              <a:t>We don’t know what to say</a:t>
            </a:r>
          </a:p>
        </p:txBody>
      </p:sp>
      <p:sp>
        <p:nvSpPr>
          <p:cNvPr id="6" name="TextBox 5"/>
          <p:cNvSpPr txBox="1"/>
          <p:nvPr/>
        </p:nvSpPr>
        <p:spPr>
          <a:xfrm>
            <a:off x="5207000" y="3516533"/>
            <a:ext cx="5918200" cy="954107"/>
          </a:xfrm>
          <a:prstGeom prst="rect">
            <a:avLst/>
          </a:prstGeom>
          <a:noFill/>
        </p:spPr>
        <p:txBody>
          <a:bodyPr wrap="square" rtlCol="0">
            <a:spAutoFit/>
          </a:bodyPr>
          <a:lstStyle/>
          <a:p>
            <a:pPr marL="285750" indent="-285750">
              <a:buFont typeface="Wingdings" panose="05000000000000000000" pitchFamily="2" charset="2"/>
              <a:buChar char="q"/>
            </a:pPr>
            <a:r>
              <a:rPr lang="en-US" sz="2800" dirty="0"/>
              <a:t>We weren’t trained, lack of confidence or experience</a:t>
            </a:r>
          </a:p>
        </p:txBody>
      </p:sp>
    </p:spTree>
    <p:extLst>
      <p:ext uri="{BB962C8B-B14F-4D97-AF65-F5344CB8AC3E}">
        <p14:creationId xmlns:p14="http://schemas.microsoft.com/office/powerpoint/2010/main" val="879309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10119" y="1164172"/>
            <a:ext cx="2947482" cy="4601183"/>
          </a:xfrm>
        </p:spPr>
        <p:txBody>
          <a:bodyPr/>
          <a:lstStyle/>
          <a:p>
            <a:r>
              <a:rPr lang="en-US" sz="4000" b="1" dirty="0">
                <a:solidFill>
                  <a:srgbClr val="43412D"/>
                </a:solidFill>
              </a:rPr>
              <a:t>grief</a:t>
            </a:r>
            <a:br>
              <a:rPr lang="en-US" b="1" dirty="0">
                <a:solidFill>
                  <a:srgbClr val="43412D"/>
                </a:solidFill>
              </a:rPr>
            </a:br>
            <a:r>
              <a:rPr lang="en-US" sz="2800" dirty="0">
                <a:solidFill>
                  <a:srgbClr val="43412D"/>
                </a:solidFill>
              </a:rPr>
              <a:t>ɡrēf/</a:t>
            </a:r>
            <a:br>
              <a:rPr lang="en-US" sz="2800" dirty="0">
                <a:solidFill>
                  <a:srgbClr val="43412D"/>
                </a:solidFill>
              </a:rPr>
            </a:br>
            <a:r>
              <a:rPr lang="en-US" sz="2800" i="1" dirty="0">
                <a:solidFill>
                  <a:srgbClr val="43412D"/>
                </a:solidFill>
              </a:rPr>
              <a:t>noun:</a:t>
            </a:r>
            <a:br>
              <a:rPr lang="en-US" sz="2800" dirty="0">
                <a:solidFill>
                  <a:srgbClr val="43412D"/>
                </a:solidFill>
              </a:rPr>
            </a:br>
            <a:r>
              <a:rPr lang="en-US" sz="2800" dirty="0">
                <a:solidFill>
                  <a:srgbClr val="43412D"/>
                </a:solidFill>
              </a:rPr>
              <a:t>deep sorrow, especially that caused by someone's death.</a:t>
            </a:r>
          </a:p>
        </p:txBody>
      </p:sp>
      <p:graphicFrame>
        <p:nvGraphicFramePr>
          <p:cNvPr id="3" name="Diagram 2"/>
          <p:cNvGraphicFramePr/>
          <p:nvPr>
            <p:extLst>
              <p:ext uri="{D42A27DB-BD31-4B8C-83A1-F6EECF244321}">
                <p14:modId xmlns:p14="http://schemas.microsoft.com/office/powerpoint/2010/main" val="1558108684"/>
              </p:ext>
            </p:extLst>
          </p:nvPr>
        </p:nvGraphicFramePr>
        <p:xfrm>
          <a:off x="3200401" y="0"/>
          <a:ext cx="8700169" cy="5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9198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024977151"/>
              </p:ext>
            </p:extLst>
          </p:nvPr>
        </p:nvGraphicFramePr>
        <p:xfrm>
          <a:off x="2200442" y="59935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8530390" y="2384486"/>
            <a:ext cx="1942431" cy="384721"/>
          </a:xfrm>
          <a:prstGeom prst="rect">
            <a:avLst/>
          </a:prstGeom>
          <a:noFill/>
        </p:spPr>
        <p:txBody>
          <a:bodyPr wrap="square" rtlCol="0">
            <a:spAutoFit/>
          </a:bodyPr>
          <a:lstStyle/>
          <a:p>
            <a:r>
              <a:rPr lang="en-US" sz="1900" b="1" dirty="0"/>
              <a:t>Reorganization</a:t>
            </a:r>
          </a:p>
        </p:txBody>
      </p:sp>
      <p:sp>
        <p:nvSpPr>
          <p:cNvPr id="4" name="Pentagon 3"/>
          <p:cNvSpPr/>
          <p:nvPr/>
        </p:nvSpPr>
        <p:spPr>
          <a:xfrm>
            <a:off x="1225214" y="4109608"/>
            <a:ext cx="1816769" cy="481264"/>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First 2 weeks</a:t>
            </a:r>
          </a:p>
        </p:txBody>
      </p:sp>
      <p:sp>
        <p:nvSpPr>
          <p:cNvPr id="5" name="Pentagon 4"/>
          <p:cNvSpPr/>
          <p:nvPr/>
        </p:nvSpPr>
        <p:spPr>
          <a:xfrm>
            <a:off x="2935704" y="2682463"/>
            <a:ext cx="1816769" cy="481264"/>
          </a:xfrm>
          <a:prstGeom prst="homePlat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r>
              <a:rPr lang="en-US" b="1" baseline="30000" dirty="0">
                <a:solidFill>
                  <a:schemeClr val="tx1"/>
                </a:solidFill>
              </a:rPr>
              <a:t>nd</a:t>
            </a:r>
            <a:r>
              <a:rPr lang="en-US" b="1" dirty="0">
                <a:solidFill>
                  <a:schemeClr val="tx1"/>
                </a:solidFill>
              </a:rPr>
              <a:t> week-4 months</a:t>
            </a:r>
          </a:p>
        </p:txBody>
      </p:sp>
      <p:sp>
        <p:nvSpPr>
          <p:cNvPr id="6" name="Pentagon 5"/>
          <p:cNvSpPr/>
          <p:nvPr/>
        </p:nvSpPr>
        <p:spPr>
          <a:xfrm>
            <a:off x="4755482" y="1735372"/>
            <a:ext cx="1816769" cy="481264"/>
          </a:xfrm>
          <a:prstGeom prst="homePlat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a:t>
            </a:r>
            <a:r>
              <a:rPr lang="en-US" b="1" baseline="30000" dirty="0">
                <a:solidFill>
                  <a:schemeClr val="tx1"/>
                </a:solidFill>
              </a:rPr>
              <a:t>th</a:t>
            </a:r>
            <a:r>
              <a:rPr lang="en-US" b="1" dirty="0">
                <a:solidFill>
                  <a:schemeClr val="tx1"/>
                </a:solidFill>
              </a:rPr>
              <a:t>-9</a:t>
            </a:r>
            <a:r>
              <a:rPr lang="en-US" b="1" baseline="30000" dirty="0">
                <a:solidFill>
                  <a:schemeClr val="tx1"/>
                </a:solidFill>
              </a:rPr>
              <a:t>th</a:t>
            </a:r>
            <a:r>
              <a:rPr lang="en-US" b="1" dirty="0">
                <a:solidFill>
                  <a:schemeClr val="tx1"/>
                </a:solidFill>
              </a:rPr>
              <a:t> month</a:t>
            </a:r>
          </a:p>
        </p:txBody>
      </p:sp>
      <p:sp>
        <p:nvSpPr>
          <p:cNvPr id="7" name="Pentagon 6"/>
          <p:cNvSpPr/>
          <p:nvPr/>
        </p:nvSpPr>
        <p:spPr>
          <a:xfrm>
            <a:off x="6713621" y="1082024"/>
            <a:ext cx="1816769" cy="481264"/>
          </a:xfrm>
          <a:prstGeom prst="homePlate">
            <a:avLst/>
          </a:prstGeom>
          <a:solidFill>
            <a:schemeClr val="accent2">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chemeClr val="tx1"/>
                </a:solidFill>
              </a:rPr>
              <a:t>18</a:t>
            </a:r>
            <a:r>
              <a:rPr lang="en-US" b="1" baseline="30000" dirty="0">
                <a:solidFill>
                  <a:schemeClr val="tx1"/>
                </a:solidFill>
              </a:rPr>
              <a:t>th</a:t>
            </a:r>
            <a:r>
              <a:rPr lang="en-US" b="1" dirty="0">
                <a:solidFill>
                  <a:schemeClr val="tx1"/>
                </a:solidFill>
              </a:rPr>
              <a:t>-24</a:t>
            </a:r>
            <a:r>
              <a:rPr lang="en-US" b="1" baseline="30000" dirty="0">
                <a:solidFill>
                  <a:schemeClr val="tx1"/>
                </a:solidFill>
              </a:rPr>
              <a:t>th</a:t>
            </a:r>
            <a:r>
              <a:rPr lang="en-US" b="1" dirty="0">
                <a:solidFill>
                  <a:schemeClr val="tx1"/>
                </a:solidFill>
              </a:rPr>
              <a:t> month </a:t>
            </a:r>
          </a:p>
        </p:txBody>
      </p:sp>
      <p:sp>
        <p:nvSpPr>
          <p:cNvPr id="8" name="TextBox 7"/>
          <p:cNvSpPr txBox="1"/>
          <p:nvPr/>
        </p:nvSpPr>
        <p:spPr>
          <a:xfrm>
            <a:off x="1225214" y="6008217"/>
            <a:ext cx="2122239" cy="461665"/>
          </a:xfrm>
          <a:prstGeom prst="rect">
            <a:avLst/>
          </a:prstGeom>
          <a:noFill/>
        </p:spPr>
        <p:txBody>
          <a:bodyPr wrap="square" rtlCol="0">
            <a:spAutoFit/>
          </a:bodyPr>
          <a:lstStyle/>
          <a:p>
            <a:r>
              <a:rPr lang="en-US" sz="1400" b="1" dirty="0">
                <a:solidFill>
                  <a:schemeClr val="tx2">
                    <a:lumMod val="75000"/>
                  </a:schemeClr>
                </a:solidFill>
              </a:rPr>
              <a:t>Phases of Bereavement </a:t>
            </a:r>
            <a:r>
              <a:rPr lang="en-US" sz="1000" b="1" dirty="0">
                <a:solidFill>
                  <a:schemeClr val="tx2">
                    <a:lumMod val="75000"/>
                  </a:schemeClr>
                </a:solidFill>
              </a:rPr>
              <a:t>(Davidson, G.W., 1984)</a:t>
            </a:r>
          </a:p>
        </p:txBody>
      </p:sp>
      <p:sp>
        <p:nvSpPr>
          <p:cNvPr id="9" name="Rectangle 8"/>
          <p:cNvSpPr/>
          <p:nvPr/>
        </p:nvSpPr>
        <p:spPr>
          <a:xfrm>
            <a:off x="338888" y="456079"/>
            <a:ext cx="3894890" cy="2277547"/>
          </a:xfrm>
          <a:prstGeom prst="rect">
            <a:avLst/>
          </a:prstGeom>
        </p:spPr>
        <p:txBody>
          <a:bodyPr wrap="square">
            <a:spAutoFit/>
          </a:bodyPr>
          <a:lstStyle/>
          <a:p>
            <a:r>
              <a:rPr lang="en-US" sz="3200" b="1" dirty="0">
                <a:solidFill>
                  <a:srgbClr val="222222"/>
                </a:solidFill>
                <a:latin typeface="+mj-lt"/>
              </a:rPr>
              <a:t>bereavement</a:t>
            </a:r>
          </a:p>
          <a:p>
            <a:r>
              <a:rPr lang="en-US" sz="2200" dirty="0">
                <a:solidFill>
                  <a:srgbClr val="222222"/>
                </a:solidFill>
                <a:latin typeface="+mj-lt"/>
              </a:rPr>
              <a:t>bəˈrēvmənt</a:t>
            </a:r>
          </a:p>
          <a:p>
            <a:r>
              <a:rPr lang="en-US" sz="2200" i="1" dirty="0">
                <a:solidFill>
                  <a:srgbClr val="222222"/>
                </a:solidFill>
                <a:latin typeface="+mj-lt"/>
              </a:rPr>
              <a:t>noun</a:t>
            </a:r>
            <a:endParaRPr lang="en-US" sz="2200" dirty="0">
              <a:solidFill>
                <a:srgbClr val="222222"/>
              </a:solidFill>
              <a:latin typeface="+mj-lt"/>
            </a:endParaRPr>
          </a:p>
          <a:p>
            <a:r>
              <a:rPr lang="en-US" sz="2200" dirty="0">
                <a:solidFill>
                  <a:srgbClr val="222222"/>
                </a:solidFill>
                <a:latin typeface="+mj-lt"/>
              </a:rPr>
              <a:t>the period after a loss during </a:t>
            </a:r>
            <a:r>
              <a:rPr lang="en-US" sz="2200" dirty="0">
                <a:solidFill>
                  <a:srgbClr val="43412D"/>
                </a:solidFill>
                <a:latin typeface="+mj-lt"/>
              </a:rPr>
              <a:t>which</a:t>
            </a:r>
            <a:r>
              <a:rPr lang="en-US" sz="2200" dirty="0">
                <a:solidFill>
                  <a:srgbClr val="222222"/>
                </a:solidFill>
                <a:latin typeface="+mj-lt"/>
              </a:rPr>
              <a:t> grief is experienced and mourning occurs </a:t>
            </a:r>
            <a:endParaRPr lang="en-US" sz="2200" b="0" i="0" dirty="0">
              <a:solidFill>
                <a:srgbClr val="222222"/>
              </a:solidFill>
              <a:effectLst/>
              <a:latin typeface="+mj-lt"/>
            </a:endParaRPr>
          </a:p>
        </p:txBody>
      </p:sp>
    </p:spTree>
    <p:extLst>
      <p:ext uri="{BB962C8B-B14F-4D97-AF65-F5344CB8AC3E}">
        <p14:creationId xmlns:p14="http://schemas.microsoft.com/office/powerpoint/2010/main" val="324072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9" presetClass="path" presetSubtype="0" accel="50000" decel="50000" fill="hold" grpId="1" nodeType="clickEffect">
                                  <p:stCondLst>
                                    <p:cond delay="0"/>
                                  </p:stCondLst>
                                  <p:childTnLst>
                                    <p:animMotion origin="layout" path="M 2.77556E-17 7.40741E-7 L 0.25 0.25 " pathEditMode="relative" rAng="0" ptsTypes="AA">
                                      <p:cBhvr>
                                        <p:cTn id="34" dur="2000" fill="hold"/>
                                        <p:tgtEl>
                                          <p:spTgt spid="4"/>
                                        </p:tgtEl>
                                        <p:attrNameLst>
                                          <p:attrName>ppt_x</p:attrName>
                                          <p:attrName>ppt_y</p:attrName>
                                        </p:attrNameLst>
                                      </p:cBhvr>
                                      <p:rCtr x="12500" y="12500"/>
                                    </p:animMotion>
                                  </p:childTnLst>
                                </p:cTn>
                              </p:par>
                            </p:childTnLst>
                          </p:cTn>
                        </p:par>
                      </p:childTnLst>
                    </p:cTn>
                  </p:par>
                  <p:par>
                    <p:cTn id="35" fill="hold">
                      <p:stCondLst>
                        <p:cond delay="indefinite"/>
                      </p:stCondLst>
                      <p:childTnLst>
                        <p:par>
                          <p:cTn id="36" fill="hold">
                            <p:stCondLst>
                              <p:cond delay="0"/>
                            </p:stCondLst>
                            <p:childTnLst>
                              <p:par>
                                <p:cTn id="37" presetID="49" presetClass="path" presetSubtype="0" accel="50000" decel="50000" fill="hold" grpId="1" nodeType="clickEffect">
                                  <p:stCondLst>
                                    <p:cond delay="0"/>
                                  </p:stCondLst>
                                  <p:childTnLst>
                                    <p:animMotion origin="layout" path="M -4.375E-6 2.59259E-6 L 0.25 0.25 " pathEditMode="relative" rAng="0" ptsTypes="AA">
                                      <p:cBhvr>
                                        <p:cTn id="38" dur="2000" fill="hold"/>
                                        <p:tgtEl>
                                          <p:spTgt spid="5"/>
                                        </p:tgtEl>
                                        <p:attrNameLst>
                                          <p:attrName>ppt_x</p:attrName>
                                          <p:attrName>ppt_y</p:attrName>
                                        </p:attrNameLst>
                                      </p:cBhvr>
                                      <p:rCtr x="12500" y="12500"/>
                                    </p:animMotion>
                                  </p:childTnLst>
                                </p:cTn>
                              </p:par>
                            </p:childTnLst>
                          </p:cTn>
                        </p:par>
                      </p:childTnLst>
                    </p:cTn>
                  </p:par>
                  <p:par>
                    <p:cTn id="39" fill="hold">
                      <p:stCondLst>
                        <p:cond delay="indefinite"/>
                      </p:stCondLst>
                      <p:childTnLst>
                        <p:par>
                          <p:cTn id="40" fill="hold">
                            <p:stCondLst>
                              <p:cond delay="0"/>
                            </p:stCondLst>
                            <p:childTnLst>
                              <p:par>
                                <p:cTn id="41" presetID="49" presetClass="path" presetSubtype="0" accel="50000" decel="50000" fill="hold" grpId="1" nodeType="clickEffect">
                                  <p:stCondLst>
                                    <p:cond delay="0"/>
                                  </p:stCondLst>
                                  <p:childTnLst>
                                    <p:animMotion origin="layout" path="M -3.33333E-6 -2.96296E-6 L 0.25 0.25 " pathEditMode="relative" rAng="0" ptsTypes="AA">
                                      <p:cBhvr>
                                        <p:cTn id="42" dur="2000" fill="hold"/>
                                        <p:tgtEl>
                                          <p:spTgt spid="6"/>
                                        </p:tgtEl>
                                        <p:attrNameLst>
                                          <p:attrName>ppt_x</p:attrName>
                                          <p:attrName>ppt_y</p:attrName>
                                        </p:attrNameLst>
                                      </p:cBhvr>
                                      <p:rCtr x="12500" y="12500"/>
                                    </p:animMotion>
                                  </p:childTnLst>
                                </p:cTn>
                              </p:par>
                            </p:childTnLst>
                          </p:cTn>
                        </p:par>
                      </p:childTnLst>
                    </p:cTn>
                  </p:par>
                  <p:par>
                    <p:cTn id="43" fill="hold">
                      <p:stCondLst>
                        <p:cond delay="indefinite"/>
                      </p:stCondLst>
                      <p:childTnLst>
                        <p:par>
                          <p:cTn id="44" fill="hold">
                            <p:stCondLst>
                              <p:cond delay="0"/>
                            </p:stCondLst>
                            <p:childTnLst>
                              <p:par>
                                <p:cTn id="45" presetID="49" presetClass="path" presetSubtype="0" accel="50000" decel="50000" fill="hold" grpId="1" nodeType="clickEffect">
                                  <p:stCondLst>
                                    <p:cond delay="0"/>
                                  </p:stCondLst>
                                  <p:childTnLst>
                                    <p:animMotion origin="layout" path="M -2.08333E-7 -4.07407E-6 L 0.25 0.25 " pathEditMode="relative" rAng="0" ptsTypes="AA">
                                      <p:cBhvr>
                                        <p:cTn id="46" dur="2000" fill="hold"/>
                                        <p:tgtEl>
                                          <p:spTgt spid="7"/>
                                        </p:tgtEl>
                                        <p:attrNameLst>
                                          <p:attrName>ppt_x</p:attrName>
                                          <p:attrName>ppt_y</p:attrName>
                                        </p:attrNameLst>
                                      </p:cBhvr>
                                      <p:rCtr x="1250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4000" b="1" dirty="0">
                <a:solidFill>
                  <a:srgbClr val="43412D"/>
                </a:solidFill>
              </a:rPr>
              <a:t>mourning</a:t>
            </a:r>
            <a:br>
              <a:rPr lang="en-US" dirty="0">
                <a:solidFill>
                  <a:srgbClr val="43412D"/>
                </a:solidFill>
              </a:rPr>
            </a:br>
            <a:r>
              <a:rPr lang="en-US" sz="3100" dirty="0">
                <a:solidFill>
                  <a:srgbClr val="43412D"/>
                </a:solidFill>
              </a:rPr>
              <a:t>môrniNG</a:t>
            </a:r>
            <a:br>
              <a:rPr lang="en-US" sz="3100" dirty="0">
                <a:solidFill>
                  <a:srgbClr val="43412D"/>
                </a:solidFill>
              </a:rPr>
            </a:br>
            <a:r>
              <a:rPr lang="en-US" sz="3100" i="1" dirty="0">
                <a:solidFill>
                  <a:srgbClr val="43412D"/>
                </a:solidFill>
              </a:rPr>
              <a:t>noun</a:t>
            </a:r>
            <a:br>
              <a:rPr lang="en-US" sz="2800" dirty="0">
                <a:solidFill>
                  <a:srgbClr val="43412D"/>
                </a:solidFill>
              </a:rPr>
            </a:br>
            <a:r>
              <a:rPr lang="en-US" sz="3100" dirty="0">
                <a:solidFill>
                  <a:srgbClr val="43412D"/>
                </a:solidFill>
              </a:rPr>
              <a:t>1 : the act of feeling or expressing sorrow. 2 : an outward sign of grief for a person's death.</a:t>
            </a:r>
            <a:br>
              <a:rPr lang="en-US" dirty="0"/>
            </a:br>
            <a:endParaRPr lang="en-US" b="1" dirty="0">
              <a:solidFill>
                <a:srgbClr val="43412D"/>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175" y="933205"/>
            <a:ext cx="6777924" cy="4563413"/>
          </a:xfrm>
          <a:prstGeom prst="rect">
            <a:avLst/>
          </a:prstGeom>
          <a:ln>
            <a:noFill/>
          </a:ln>
          <a:effectLst>
            <a:softEdge rad="112500"/>
          </a:effectLst>
        </p:spPr>
      </p:pic>
      <p:sp>
        <p:nvSpPr>
          <p:cNvPr id="5" name="TextBox 4"/>
          <p:cNvSpPr txBox="1"/>
          <p:nvPr/>
        </p:nvSpPr>
        <p:spPr>
          <a:xfrm>
            <a:off x="4203380" y="5496618"/>
            <a:ext cx="5719514" cy="276999"/>
          </a:xfrm>
          <a:prstGeom prst="rect">
            <a:avLst/>
          </a:prstGeom>
          <a:noFill/>
        </p:spPr>
        <p:txBody>
          <a:bodyPr wrap="none" rtlCol="0">
            <a:spAutoFit/>
          </a:bodyPr>
          <a:lstStyle/>
          <a:p>
            <a:r>
              <a:rPr lang="en-US" sz="1200" dirty="0"/>
              <a:t>Photograph used with permission from the Agraz-Diaz family in memory of baby Briana</a:t>
            </a:r>
          </a:p>
        </p:txBody>
      </p:sp>
    </p:spTree>
    <p:extLst>
      <p:ext uri="{BB962C8B-B14F-4D97-AF65-F5344CB8AC3E}">
        <p14:creationId xmlns:p14="http://schemas.microsoft.com/office/powerpoint/2010/main" val="125405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7622" y="1143000"/>
            <a:ext cx="2834640" cy="2377440"/>
          </a:xfrm>
        </p:spPr>
        <p:txBody>
          <a:bodyPr>
            <a:normAutofit/>
          </a:bodyPr>
          <a:lstStyle/>
          <a:p>
            <a:r>
              <a:rPr lang="en-US" sz="3600" b="1" dirty="0">
                <a:solidFill>
                  <a:srgbClr val="43412D"/>
                </a:solidFill>
              </a:rPr>
              <a:t>Experiences are Unique</a:t>
            </a:r>
          </a:p>
        </p:txBody>
      </p:sp>
      <p:pic>
        <p:nvPicPr>
          <p:cNvPr id="16" name="Picture 15"/>
          <p:cNvPicPr>
            <a:picLocks noChangeAspect="1"/>
          </p:cNvPicPr>
          <p:nvPr/>
        </p:nvPicPr>
        <p:blipFill>
          <a:blip r:embed="rId3"/>
          <a:stretch>
            <a:fillRect/>
          </a:stretch>
        </p:blipFill>
        <p:spPr>
          <a:xfrm>
            <a:off x="256032" y="3520440"/>
            <a:ext cx="3497821" cy="1143000"/>
          </a:xfrm>
          <a:prstGeom prst="rect">
            <a:avLst/>
          </a:prstGeom>
          <a:ln>
            <a:noFill/>
          </a:ln>
          <a:effectLst>
            <a:softEdge rad="112500"/>
          </a:effectLst>
        </p:spPr>
      </p:pic>
      <p:sp>
        <p:nvSpPr>
          <p:cNvPr id="2" name="Rectangle 1"/>
          <p:cNvSpPr/>
          <p:nvPr/>
        </p:nvSpPr>
        <p:spPr>
          <a:xfrm>
            <a:off x="256032" y="4782235"/>
            <a:ext cx="1905000" cy="1754326"/>
          </a:xfrm>
          <a:prstGeom prst="rect">
            <a:avLst/>
          </a:prstGeom>
        </p:spPr>
        <p:txBody>
          <a:bodyPr wrap="square">
            <a:spAutoFit/>
          </a:bodyPr>
          <a:lstStyle/>
          <a:p>
            <a:r>
              <a:rPr lang="en-US" b="1" dirty="0">
                <a:solidFill>
                  <a:schemeClr val="bg2">
                    <a:lumMod val="10000"/>
                  </a:schemeClr>
                </a:solidFill>
                <a:latin typeface="Bradley Hand ITC" panose="03070402050302030203" pitchFamily="66" charset="0"/>
              </a:rPr>
              <a:t>Like a fingerprint, grief is a one-of-a-kind experience, unique to each person</a:t>
            </a:r>
            <a:endParaRPr lang="en-US" dirty="0"/>
          </a:p>
        </p:txBody>
      </p:sp>
      <p:pic>
        <p:nvPicPr>
          <p:cNvPr id="5" name="Picture 4"/>
          <p:cNvPicPr>
            <a:picLocks noChangeAspect="1"/>
          </p:cNvPicPr>
          <p:nvPr/>
        </p:nvPicPr>
        <p:blipFill>
          <a:blip r:embed="rId4"/>
          <a:stretch>
            <a:fillRect/>
          </a:stretch>
        </p:blipFill>
        <p:spPr>
          <a:xfrm>
            <a:off x="5181468" y="1143000"/>
            <a:ext cx="5118232" cy="4493808"/>
          </a:xfrm>
          <a:prstGeom prst="rect">
            <a:avLst/>
          </a:prstGeom>
          <a:ln>
            <a:noFill/>
          </a:ln>
          <a:effectLst>
            <a:softEdge rad="112500"/>
          </a:effectLst>
        </p:spPr>
      </p:pic>
    </p:spTree>
    <p:extLst>
      <p:ext uri="{BB962C8B-B14F-4D97-AF65-F5344CB8AC3E}">
        <p14:creationId xmlns:p14="http://schemas.microsoft.com/office/powerpoint/2010/main" val="3304135047"/>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35691</TotalTime>
  <Words>1461</Words>
  <Application>Microsoft Macintosh PowerPoint</Application>
  <PresentationFormat>Widescreen</PresentationFormat>
  <Paragraphs>165</Paragraphs>
  <Slides>33</Slides>
  <Notes>27</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33</vt:i4>
      </vt:variant>
    </vt:vector>
  </HeadingPairs>
  <TitlesOfParts>
    <vt:vector size="53" baseType="lpstr">
      <vt:lpstr>AR CENA</vt:lpstr>
      <vt:lpstr>AR CHRISTY</vt:lpstr>
      <vt:lpstr>AR JULIAN</vt:lpstr>
      <vt:lpstr>Arial</vt:lpstr>
      <vt:lpstr>Bookman Old Style</vt:lpstr>
      <vt:lpstr>Bradley Hand ITC</vt:lpstr>
      <vt:lpstr>Calibri</vt:lpstr>
      <vt:lpstr>Candara</vt:lpstr>
      <vt:lpstr>Century</vt:lpstr>
      <vt:lpstr>Century Gothic</vt:lpstr>
      <vt:lpstr>Corbel</vt:lpstr>
      <vt:lpstr>Euphemia</vt:lpstr>
      <vt:lpstr>Helvetica</vt:lpstr>
      <vt:lpstr>Lucida Handwriting</vt:lpstr>
      <vt:lpstr>Monotype Corsiva</vt:lpstr>
      <vt:lpstr>Segoe UI</vt:lpstr>
      <vt:lpstr>Times New Roman</vt:lpstr>
      <vt:lpstr>Wingdings</vt:lpstr>
      <vt:lpstr>Wingdings 2</vt:lpstr>
      <vt:lpstr>Frame</vt:lpstr>
      <vt:lpstr>Perinatal Loss:  Improving Care Through Patient Feedback</vt:lpstr>
      <vt:lpstr>Objectives</vt:lpstr>
      <vt:lpstr>PowerPoint Presentation</vt:lpstr>
      <vt:lpstr>PowerPoint Presentation</vt:lpstr>
      <vt:lpstr>Why are we not better about openly acknowledging our patient’s experiences of perinatal loss?</vt:lpstr>
      <vt:lpstr>grief ɡrēf/ noun: deep sorrow, especially that caused by someone's death.</vt:lpstr>
      <vt:lpstr>PowerPoint Presentation</vt:lpstr>
      <vt:lpstr>mourning môrniNG noun 1 : the act of feeling or expressing sorrow. 2 : an outward sign of grief for a person's death. </vt:lpstr>
      <vt:lpstr>Experiences are Unique</vt:lpstr>
      <vt:lpstr>Journey of Care</vt:lpstr>
      <vt:lpstr>“I felt alone and afraid.”</vt:lpstr>
      <vt:lpstr>Shock and Numbness</vt:lpstr>
      <vt:lpstr>Sample Conversations</vt:lpstr>
      <vt:lpstr>Use compassionate words they can understand</vt:lpstr>
      <vt:lpstr>“You assumed my baby would die.” ~Amy</vt:lpstr>
      <vt:lpstr>“Sometimes hope is all we have to sooth us.” ~Donna</vt:lpstr>
      <vt:lpstr>PowerPoint Presentation</vt:lpstr>
      <vt:lpstr>PowerPoint Presentation</vt:lpstr>
      <vt:lpstr>PowerPoint Presentation</vt:lpstr>
      <vt:lpstr>“How many more could I put there?”</vt:lpstr>
      <vt:lpstr>“Help me meet my babies.”  ~Lena</vt:lpstr>
      <vt:lpstr>PowerPoint Presentation</vt:lpstr>
      <vt:lpstr>PowerPoint Presentation</vt:lpstr>
      <vt:lpstr>Include family members and focus on the perfect</vt:lpstr>
      <vt:lpstr>Respectful Care &amp; Role Modeling Parenting</vt:lpstr>
      <vt:lpstr>PowerPoint Presentation</vt:lpstr>
      <vt:lpstr>PowerPoint Presentation</vt:lpstr>
      <vt:lpstr>Difficult Lessons…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Perinatal Loss:  Improving Care Through Patient Feedback</dc:title>
  <dc:creator>Michele</dc:creator>
  <cp:lastModifiedBy>Lauren Shade</cp:lastModifiedBy>
  <cp:revision>151</cp:revision>
  <dcterms:created xsi:type="dcterms:W3CDTF">2018-03-23T00:30:59Z</dcterms:created>
  <dcterms:modified xsi:type="dcterms:W3CDTF">2024-08-01T18:43:06Z</dcterms:modified>
</cp:coreProperties>
</file>